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61" r:id="rId5"/>
    <p:sldId id="264" r:id="rId6"/>
    <p:sldId id="263" r:id="rId7"/>
    <p:sldId id="262" r:id="rId8"/>
    <p:sldId id="259" r:id="rId9"/>
    <p:sldId id="266" r:id="rId10"/>
    <p:sldId id="271" r:id="rId11"/>
    <p:sldId id="270" r:id="rId12"/>
    <p:sldId id="272" r:id="rId13"/>
    <p:sldId id="273" r:id="rId14"/>
    <p:sldId id="27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578"/>
    <p:restoredTop sz="75323"/>
  </p:normalViewPr>
  <p:slideViewPr>
    <p:cSldViewPr snapToGrid="0">
      <p:cViewPr>
        <p:scale>
          <a:sx n="110" d="100"/>
          <a:sy n="110" d="100"/>
        </p:scale>
        <p:origin x="280"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Users/diego/Desktop/Final%20Project/Computational%20Visual%20Analysis(2m)/bbcnews%20results.xls"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diego/Desktop/Final%20Project/Computational%20Visual%20Analysis(2m)/bbcnews%20results.xls"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diego/Desktop/Final%20Project/Computational%20Visual%20Analysis(2m)/bbcnews%20results.xls"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diego/Desktop/Final%20Project/Computational%20Visual%20Analysis(2m)/5-10%20Cluster%20Solution.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r>
              <a:rPr lang="en-US" sz="1600" b="1" dirty="0">
                <a:solidFill>
                  <a:schemeClr val="bg1"/>
                </a:solidFill>
              </a:rPr>
              <a:t>Average</a:t>
            </a:r>
            <a:r>
              <a:rPr lang="en-US" sz="1600" b="1" baseline="0" dirty="0">
                <a:solidFill>
                  <a:schemeClr val="bg1"/>
                </a:solidFill>
              </a:rPr>
              <a:t> Emotion</a:t>
            </a:r>
            <a:endParaRPr lang="en-US" sz="1600" b="1" dirty="0">
              <a:solidFill>
                <a:schemeClr val="bg1"/>
              </a:solidFill>
            </a:endParaRP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title>
    <c:autoTitleDeleted val="0"/>
    <c:plotArea>
      <c:layout/>
      <c:barChart>
        <c:barDir val="bar"/>
        <c:grouping val="stacked"/>
        <c:varyColors val="0"/>
        <c:ser>
          <c:idx val="0"/>
          <c:order val="0"/>
          <c:spPr>
            <a:solidFill>
              <a:srgbClr val="C00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bg1"/>
                    </a:solidFill>
                    <a:latin typeface="Arial Nova Cond" panose="020F0502020204030204" pitchFamily="34" charset="0"/>
                    <a:ea typeface="+mn-ea"/>
                    <a:cs typeface="Arial Nova Cond" panose="020F0502020204030204" pitchFamily="34"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'bbcnews results'!$P$1:$P$7</c:f>
              <c:strCache>
                <c:ptCount val="7"/>
                <c:pt idx="0">
                  <c:v>Fear</c:v>
                </c:pt>
                <c:pt idx="1">
                  <c:v>Disgust</c:v>
                </c:pt>
                <c:pt idx="2">
                  <c:v>Anger</c:v>
                </c:pt>
                <c:pt idx="3">
                  <c:v>Surprise</c:v>
                </c:pt>
                <c:pt idx="4">
                  <c:v>Sadness</c:v>
                </c:pt>
                <c:pt idx="5">
                  <c:v>Happiness</c:v>
                </c:pt>
                <c:pt idx="6">
                  <c:v>Neutral</c:v>
                </c:pt>
              </c:strCache>
            </c:strRef>
          </c:cat>
          <c:val>
            <c:numRef>
              <c:f>'bbcnews results'!$Q$1:$Q$7</c:f>
              <c:numCache>
                <c:formatCode>0.0</c:formatCode>
                <c:ptCount val="7"/>
                <c:pt idx="0">
                  <c:v>4.6785548098433978</c:v>
                </c:pt>
                <c:pt idx="1">
                  <c:v>5.0726236080178149</c:v>
                </c:pt>
                <c:pt idx="2">
                  <c:v>6.8311852678571414</c:v>
                </c:pt>
                <c:pt idx="3">
                  <c:v>7.6433991031390134</c:v>
                </c:pt>
                <c:pt idx="4">
                  <c:v>9.1322182628062389</c:v>
                </c:pt>
                <c:pt idx="5">
                  <c:v>32.771118303571427</c:v>
                </c:pt>
                <c:pt idx="6">
                  <c:v>33.952794642857164</c:v>
                </c:pt>
              </c:numCache>
            </c:numRef>
          </c:val>
          <c:extLst>
            <c:ext xmlns:c16="http://schemas.microsoft.com/office/drawing/2014/chart" uri="{C3380CC4-5D6E-409C-BE32-E72D297353CC}">
              <c16:uniqueId val="{00000000-27F3-2246-986E-C2A9FC1BC89D}"/>
            </c:ext>
          </c:extLst>
        </c:ser>
        <c:dLbls>
          <c:dLblPos val="inEnd"/>
          <c:showLegendKey val="0"/>
          <c:showVal val="1"/>
          <c:showCatName val="0"/>
          <c:showSerName val="0"/>
          <c:showPercent val="0"/>
          <c:showBubbleSize val="0"/>
        </c:dLbls>
        <c:gapWidth val="10"/>
        <c:overlap val="100"/>
        <c:axId val="721025968"/>
        <c:axId val="721290016"/>
      </c:barChart>
      <c:catAx>
        <c:axId val="7210259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bg1"/>
                </a:solidFill>
                <a:latin typeface="Arial Nova Cond" panose="020F0502020204030204" pitchFamily="34" charset="0"/>
                <a:ea typeface="+mn-ea"/>
                <a:cs typeface="Arial Nova Cond" panose="020F0502020204030204" pitchFamily="34" charset="0"/>
              </a:defRPr>
            </a:pPr>
            <a:endParaRPr lang="en-US"/>
          </a:p>
        </c:txPr>
        <c:crossAx val="721290016"/>
        <c:crosses val="autoZero"/>
        <c:auto val="1"/>
        <c:lblAlgn val="ctr"/>
        <c:lblOffset val="100"/>
        <c:noMultiLvlLbl val="0"/>
      </c:catAx>
      <c:valAx>
        <c:axId val="721290016"/>
        <c:scaling>
          <c:orientation val="minMax"/>
        </c:scaling>
        <c:delete val="1"/>
        <c:axPos val="b"/>
        <c:majorGridlines>
          <c:spPr>
            <a:ln w="9525" cap="flat" cmpd="sng" algn="ctr">
              <a:noFill/>
              <a:round/>
            </a:ln>
            <a:effectLst/>
          </c:spPr>
        </c:majorGridlines>
        <c:numFmt formatCode="0.0" sourceLinked="1"/>
        <c:majorTickMark val="none"/>
        <c:minorTickMark val="none"/>
        <c:tickLblPos val="nextTo"/>
        <c:crossAx val="7210259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800" dirty="0">
                <a:solidFill>
                  <a:schemeClr val="bg1"/>
                </a:solidFill>
              </a:rPr>
              <a:t>Average</a:t>
            </a:r>
            <a:r>
              <a:rPr lang="en-US" sz="1800" baseline="0" dirty="0">
                <a:solidFill>
                  <a:schemeClr val="bg1"/>
                </a:solidFill>
              </a:rPr>
              <a:t> Emotion</a:t>
            </a:r>
            <a:endParaRPr lang="en-US" sz="1800" dirty="0">
              <a:solidFill>
                <a:schemeClr val="bg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lotArea>
      <c:layout/>
      <c:barChart>
        <c:barDir val="bar"/>
        <c:grouping val="stacked"/>
        <c:varyColors val="0"/>
        <c:dLbls>
          <c:dLblPos val="inEnd"/>
          <c:showLegendKey val="0"/>
          <c:showVal val="1"/>
          <c:showCatName val="0"/>
          <c:showSerName val="0"/>
          <c:showPercent val="0"/>
          <c:showBubbleSize val="0"/>
        </c:dLbls>
        <c:gapWidth val="10"/>
        <c:overlap val="100"/>
        <c:axId val="721025968"/>
        <c:axId val="721290016"/>
      </c:barChart>
      <c:catAx>
        <c:axId val="7210259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bg1"/>
                </a:solidFill>
                <a:latin typeface="Arial Nova Cond" panose="020F0502020204030204" pitchFamily="34" charset="0"/>
                <a:ea typeface="+mn-ea"/>
                <a:cs typeface="Arial Nova Cond" panose="020F0502020204030204" pitchFamily="34" charset="0"/>
              </a:defRPr>
            </a:pPr>
            <a:endParaRPr lang="en-US"/>
          </a:p>
        </c:txPr>
        <c:crossAx val="721290016"/>
        <c:crosses val="autoZero"/>
        <c:auto val="1"/>
        <c:lblAlgn val="ctr"/>
        <c:lblOffset val="100"/>
        <c:noMultiLvlLbl val="0"/>
      </c:catAx>
      <c:valAx>
        <c:axId val="721290016"/>
        <c:scaling>
          <c:orientation val="minMax"/>
        </c:scaling>
        <c:delete val="1"/>
        <c:axPos val="b"/>
        <c:majorGridlines>
          <c:spPr>
            <a:ln w="9525" cap="flat" cmpd="sng" algn="ctr">
              <a:noFill/>
              <a:round/>
            </a:ln>
            <a:effectLst/>
          </c:spPr>
        </c:majorGridlines>
        <c:numFmt formatCode="0.0" sourceLinked="1"/>
        <c:majorTickMark val="none"/>
        <c:minorTickMark val="none"/>
        <c:tickLblPos val="nextTo"/>
        <c:crossAx val="7210259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800" dirty="0">
                <a:solidFill>
                  <a:schemeClr val="bg1"/>
                </a:solidFill>
              </a:rPr>
              <a:t>Average</a:t>
            </a:r>
            <a:r>
              <a:rPr lang="en-US" sz="1800" baseline="0" dirty="0">
                <a:solidFill>
                  <a:schemeClr val="bg1"/>
                </a:solidFill>
              </a:rPr>
              <a:t> Emotion</a:t>
            </a:r>
            <a:endParaRPr lang="en-US" sz="1800" dirty="0">
              <a:solidFill>
                <a:schemeClr val="bg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lotArea>
      <c:layout/>
      <c:barChart>
        <c:barDir val="bar"/>
        <c:grouping val="stacked"/>
        <c:varyColors val="0"/>
        <c:dLbls>
          <c:dLblPos val="inEnd"/>
          <c:showLegendKey val="0"/>
          <c:showVal val="1"/>
          <c:showCatName val="0"/>
          <c:showSerName val="0"/>
          <c:showPercent val="0"/>
          <c:showBubbleSize val="0"/>
        </c:dLbls>
        <c:gapWidth val="10"/>
        <c:overlap val="100"/>
        <c:axId val="721025968"/>
        <c:axId val="721290016"/>
      </c:barChart>
      <c:catAx>
        <c:axId val="7210259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bg1"/>
                </a:solidFill>
                <a:latin typeface="Arial Nova Cond" panose="020F0502020204030204" pitchFamily="34" charset="0"/>
                <a:ea typeface="+mn-ea"/>
                <a:cs typeface="Arial Nova Cond" panose="020F0502020204030204" pitchFamily="34" charset="0"/>
              </a:defRPr>
            </a:pPr>
            <a:endParaRPr lang="en-US"/>
          </a:p>
        </c:txPr>
        <c:crossAx val="721290016"/>
        <c:crosses val="autoZero"/>
        <c:auto val="1"/>
        <c:lblAlgn val="ctr"/>
        <c:lblOffset val="100"/>
        <c:noMultiLvlLbl val="0"/>
      </c:catAx>
      <c:valAx>
        <c:axId val="721290016"/>
        <c:scaling>
          <c:orientation val="minMax"/>
        </c:scaling>
        <c:delete val="1"/>
        <c:axPos val="b"/>
        <c:majorGridlines>
          <c:spPr>
            <a:ln w="9525" cap="flat" cmpd="sng" algn="ctr">
              <a:noFill/>
              <a:round/>
            </a:ln>
            <a:effectLst/>
          </c:spPr>
        </c:majorGridlines>
        <c:numFmt formatCode="0.0" sourceLinked="1"/>
        <c:majorTickMark val="none"/>
        <c:minorTickMark val="none"/>
        <c:tickLblPos val="nextTo"/>
        <c:crossAx val="7210259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bg1"/>
                </a:solidFill>
                <a:latin typeface="Arial Nova Cond" panose="020F0502020204030204" pitchFamily="34" charset="0"/>
                <a:ea typeface="+mn-ea"/>
                <a:cs typeface="Arial Nova Cond" panose="020F0502020204030204" pitchFamily="34" charset="0"/>
              </a:defRPr>
            </a:pPr>
            <a:r>
              <a:rPr lang="en-US" b="1" i="0" dirty="0">
                <a:solidFill>
                  <a:schemeClr val="bg1"/>
                </a:solidFill>
                <a:latin typeface="Arial Nova Cond" panose="020F0502020204030204" pitchFamily="34" charset="0"/>
                <a:cs typeface="Arial Nova Cond" panose="020F0502020204030204" pitchFamily="34" charset="0"/>
              </a:rPr>
              <a:t>5-Cluster</a:t>
            </a:r>
            <a:r>
              <a:rPr lang="en-US" b="1" i="0" baseline="0" dirty="0">
                <a:solidFill>
                  <a:schemeClr val="bg1"/>
                </a:solidFill>
                <a:latin typeface="Arial Nova Cond" panose="020F0502020204030204" pitchFamily="34" charset="0"/>
                <a:cs typeface="Arial Nova Cond" panose="020F0502020204030204" pitchFamily="34" charset="0"/>
              </a:rPr>
              <a:t> </a:t>
            </a:r>
            <a:r>
              <a:rPr lang="en-US" sz="1600" b="1" i="0" baseline="0" dirty="0">
                <a:solidFill>
                  <a:schemeClr val="bg1"/>
                </a:solidFill>
                <a:latin typeface="Arial Nova Cond" panose="020F0502020204030204" pitchFamily="34" charset="0"/>
                <a:cs typeface="Arial Nova Cond" panose="020F0502020204030204" pitchFamily="34" charset="0"/>
              </a:rPr>
              <a:t>Solution</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bg1"/>
              </a:solidFill>
              <a:latin typeface="Arial Nova Cond" panose="020F0502020204030204" pitchFamily="34" charset="0"/>
              <a:ea typeface="+mn-ea"/>
              <a:cs typeface="Arial Nova Cond" panose="020F0502020204030204" pitchFamily="34" charset="0"/>
            </a:defRPr>
          </a:pPr>
          <a:endParaRPr lang="en-US"/>
        </a:p>
      </c:txPr>
    </c:title>
    <c:autoTitleDeleted val="0"/>
    <c:plotArea>
      <c:layout/>
      <c:barChart>
        <c:barDir val="bar"/>
        <c:grouping val="clustered"/>
        <c:varyColors val="0"/>
        <c:ser>
          <c:idx val="0"/>
          <c:order val="0"/>
          <c:spPr>
            <a:solidFill>
              <a:srgbClr val="C00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bg1"/>
                    </a:solidFill>
                    <a:latin typeface="Arial Nova Cond" panose="020F0502020204030204" pitchFamily="34" charset="0"/>
                    <a:ea typeface="+mn-ea"/>
                    <a:cs typeface="Arial Nova Cond" panose="020F0502020204030204" pitchFamily="34"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Sheet1!$D$12:$D$16</c:f>
              <c:strCache>
                <c:ptCount val="5"/>
                <c:pt idx="0">
                  <c:v>Cluster 3</c:v>
                </c:pt>
                <c:pt idx="1">
                  <c:v>Cluster 4</c:v>
                </c:pt>
                <c:pt idx="2">
                  <c:v>Cluster 2</c:v>
                </c:pt>
                <c:pt idx="3">
                  <c:v>Cluster 1</c:v>
                </c:pt>
                <c:pt idx="4">
                  <c:v>Cluster 5</c:v>
                </c:pt>
              </c:strCache>
            </c:strRef>
          </c:cat>
          <c:val>
            <c:numRef>
              <c:f>Sheet1!$E$12:$E$16</c:f>
              <c:numCache>
                <c:formatCode>0%</c:formatCode>
                <c:ptCount val="5"/>
                <c:pt idx="0">
                  <c:v>0.05</c:v>
                </c:pt>
                <c:pt idx="1">
                  <c:v>7.0000000000000007E-2</c:v>
                </c:pt>
                <c:pt idx="2">
                  <c:v>0.11</c:v>
                </c:pt>
                <c:pt idx="3">
                  <c:v>0.36</c:v>
                </c:pt>
                <c:pt idx="4">
                  <c:v>0.41</c:v>
                </c:pt>
              </c:numCache>
            </c:numRef>
          </c:val>
          <c:extLst>
            <c:ext xmlns:c16="http://schemas.microsoft.com/office/drawing/2014/chart" uri="{C3380CC4-5D6E-409C-BE32-E72D297353CC}">
              <c16:uniqueId val="{00000000-BD3C-654C-8589-AB4769E1F05A}"/>
            </c:ext>
          </c:extLst>
        </c:ser>
        <c:dLbls>
          <c:showLegendKey val="0"/>
          <c:showVal val="0"/>
          <c:showCatName val="0"/>
          <c:showSerName val="0"/>
          <c:showPercent val="0"/>
          <c:showBubbleSize val="0"/>
        </c:dLbls>
        <c:gapWidth val="10"/>
        <c:axId val="557137472"/>
        <c:axId val="1329004432"/>
      </c:barChart>
      <c:catAx>
        <c:axId val="5571374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bg1"/>
                </a:solidFill>
                <a:latin typeface="Arial Nova Cond" panose="020F0502020204030204" pitchFamily="34" charset="0"/>
                <a:ea typeface="+mn-ea"/>
                <a:cs typeface="Arial Nova Cond" panose="020F0502020204030204" pitchFamily="34" charset="0"/>
              </a:defRPr>
            </a:pPr>
            <a:endParaRPr lang="en-US"/>
          </a:p>
        </c:txPr>
        <c:crossAx val="1329004432"/>
        <c:crosses val="autoZero"/>
        <c:auto val="1"/>
        <c:lblAlgn val="ctr"/>
        <c:lblOffset val="100"/>
        <c:noMultiLvlLbl val="0"/>
      </c:catAx>
      <c:valAx>
        <c:axId val="1329004432"/>
        <c:scaling>
          <c:orientation val="minMax"/>
        </c:scaling>
        <c:delete val="1"/>
        <c:axPos val="b"/>
        <c:numFmt formatCode="0%" sourceLinked="1"/>
        <c:majorTickMark val="none"/>
        <c:minorTickMark val="none"/>
        <c:tickLblPos val="nextTo"/>
        <c:crossAx val="55713747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3AF84-984F-2F46-80C3-D1ADDC28F564}" type="datetimeFigureOut">
              <a:rPr lang="en-US" smtClean="0"/>
              <a:t>4/16/24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A7E91E-0690-C644-9E28-593BF7F4FFA0}" type="slidenum">
              <a:rPr lang="en-US" smtClean="0"/>
              <a:t>‹#›</a:t>
            </a:fld>
            <a:endParaRPr lang="en-US" dirty="0"/>
          </a:p>
        </p:txBody>
      </p:sp>
    </p:spTree>
    <p:extLst>
      <p:ext uri="{BB962C8B-B14F-4D97-AF65-F5344CB8AC3E}">
        <p14:creationId xmlns:p14="http://schemas.microsoft.com/office/powerpoint/2010/main" val="15691547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 did my computational visual analysis and topic modeling using BBC News to further analyze current news topics.</a:t>
            </a:r>
          </a:p>
        </p:txBody>
      </p:sp>
      <p:sp>
        <p:nvSpPr>
          <p:cNvPr id="4" name="Slide Number Placeholder 3"/>
          <p:cNvSpPr>
            <a:spLocks noGrp="1"/>
          </p:cNvSpPr>
          <p:nvPr>
            <p:ph type="sldNum" sz="quarter" idx="5"/>
          </p:nvPr>
        </p:nvSpPr>
        <p:spPr/>
        <p:txBody>
          <a:bodyPr/>
          <a:lstStyle/>
          <a:p>
            <a:fld id="{1EA7E91E-0690-C644-9E28-593BF7F4FFA0}" type="slidenum">
              <a:rPr lang="en-US" smtClean="0"/>
              <a:t>1</a:t>
            </a:fld>
            <a:endParaRPr lang="en-US" dirty="0"/>
          </a:p>
        </p:txBody>
      </p:sp>
    </p:spTree>
    <p:extLst>
      <p:ext uri="{BB962C8B-B14F-4D97-AF65-F5344CB8AC3E}">
        <p14:creationId xmlns:p14="http://schemas.microsoft.com/office/powerpoint/2010/main" val="14362958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further examine these 7 topics, we can look the keyword output </a:t>
            </a:r>
            <a:r>
              <a:rPr lang="en-US" b="0" i="0" dirty="0">
                <a:solidFill>
                  <a:srgbClr val="ECECEC"/>
                </a:solidFill>
                <a:effectLst/>
                <a:highlight>
                  <a:srgbClr val="212121"/>
                </a:highlight>
                <a:latin typeface="Söhne"/>
              </a:rPr>
              <a:t>that contains a list of keywords relevant to the topics.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ECECEC"/>
                </a:solidFill>
                <a:effectLst/>
                <a:highlight>
                  <a:srgbClr val="212121"/>
                </a:highlight>
                <a:latin typeface="Söhne"/>
              </a:rPr>
              <a:t>This gives use a better understanding of each topic.</a:t>
            </a:r>
          </a:p>
          <a:p>
            <a:pPr marL="171450" indent="-171450">
              <a:buFont typeface="Arial" panose="020B0604020202020204" pitchFamily="34" charset="0"/>
              <a:buChar char="•"/>
            </a:pPr>
            <a:r>
              <a:rPr lang="en-US" dirty="0"/>
              <a:t>Could have added more stop words, “link”, ”bio”, “tap”, ”read”, “said”, and I did use versions of </a:t>
            </a:r>
            <a:r>
              <a:rPr lang="en-US" dirty="0" err="1"/>
              <a:t>bbcnews</a:t>
            </a:r>
            <a:r>
              <a:rPr lang="en-US" dirty="0"/>
              <a:t> as stop words just not one with two “ss”.</a:t>
            </a:r>
          </a:p>
        </p:txBody>
      </p:sp>
      <p:sp>
        <p:nvSpPr>
          <p:cNvPr id="4" name="Slide Number Placeholder 3"/>
          <p:cNvSpPr>
            <a:spLocks noGrp="1"/>
          </p:cNvSpPr>
          <p:nvPr>
            <p:ph type="sldNum" sz="quarter" idx="5"/>
          </p:nvPr>
        </p:nvSpPr>
        <p:spPr/>
        <p:txBody>
          <a:bodyPr/>
          <a:lstStyle/>
          <a:p>
            <a:fld id="{1EA7E91E-0690-C644-9E28-593BF7F4FFA0}" type="slidenum">
              <a:rPr lang="en-US" smtClean="0"/>
              <a:t>10</a:t>
            </a:fld>
            <a:endParaRPr lang="en-US" dirty="0"/>
          </a:p>
        </p:txBody>
      </p:sp>
    </p:spTree>
    <p:extLst>
      <p:ext uri="{BB962C8B-B14F-4D97-AF65-F5344CB8AC3E}">
        <p14:creationId xmlns:p14="http://schemas.microsoft.com/office/powerpoint/2010/main" val="34718837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ECECEC"/>
                </a:solidFill>
                <a:effectLst/>
                <a:highlight>
                  <a:srgbClr val="212121"/>
                </a:highlight>
                <a:latin typeface="Söhne"/>
              </a:rPr>
              <a:t>Using the keywords and document-topic matrix, I was able to analyze the underlying structure and the distribution of the topics and give each topic a thematic name.</a:t>
            </a:r>
          </a:p>
        </p:txBody>
      </p:sp>
      <p:sp>
        <p:nvSpPr>
          <p:cNvPr id="4" name="Slide Number Placeholder 3"/>
          <p:cNvSpPr>
            <a:spLocks noGrp="1"/>
          </p:cNvSpPr>
          <p:nvPr>
            <p:ph type="sldNum" sz="quarter" idx="5"/>
          </p:nvPr>
        </p:nvSpPr>
        <p:spPr/>
        <p:txBody>
          <a:bodyPr/>
          <a:lstStyle/>
          <a:p>
            <a:fld id="{1EA7E91E-0690-C644-9E28-593BF7F4FFA0}" type="slidenum">
              <a:rPr lang="en-US" smtClean="0"/>
              <a:t>11</a:t>
            </a:fld>
            <a:endParaRPr lang="en-US" dirty="0"/>
          </a:p>
        </p:txBody>
      </p:sp>
    </p:spTree>
    <p:extLst>
      <p:ext uri="{BB962C8B-B14F-4D97-AF65-F5344CB8AC3E}">
        <p14:creationId xmlns:p14="http://schemas.microsoft.com/office/powerpoint/2010/main" val="5456382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 means highly significant (p &lt; 0.001)</a:t>
            </a:r>
          </a:p>
          <a:p>
            <a:r>
              <a:rPr lang="en-US" dirty="0"/>
              <a:t> </a:t>
            </a:r>
            <a:r>
              <a:rPr lang="en-US" sz="1800" b="0" i="0" u="none" strike="noStrike" dirty="0">
                <a:solidFill>
                  <a:srgbClr val="000000"/>
                </a:solidFill>
                <a:effectLst/>
                <a:latin typeface="Arial" panose="020B0604020202020204" pitchFamily="34" charset="0"/>
              </a:rPr>
              <a:t>'**' means significant (p &lt; 0.01)</a:t>
            </a:r>
            <a:r>
              <a:rPr lang="en-US" dirty="0"/>
              <a:t> </a:t>
            </a:r>
          </a:p>
          <a:p>
            <a:r>
              <a:rPr lang="en-US" sz="1800" b="0" i="0" u="none" strike="noStrike" dirty="0">
                <a:solidFill>
                  <a:srgbClr val="000000"/>
                </a:solidFill>
                <a:effectLst/>
                <a:latin typeface="Arial" panose="020B0604020202020204" pitchFamily="34" charset="0"/>
              </a:rPr>
              <a:t>'*' means marginally significant (p &lt; 0.05)</a:t>
            </a:r>
          </a:p>
          <a:p>
            <a:r>
              <a:rPr lang="en-US" sz="1800" b="0" i="0" u="none" strike="noStrike" dirty="0">
                <a:solidFill>
                  <a:srgbClr val="000000"/>
                </a:solidFill>
                <a:effectLst/>
                <a:latin typeface="Arial" panose="020B0604020202020204" pitchFamily="34" charset="0"/>
              </a:rPr>
              <a:t>'.' means suggestive (p &lt; 0.1)</a:t>
            </a:r>
            <a:r>
              <a:rPr lang="en-US" dirty="0"/>
              <a:t> </a:t>
            </a:r>
          </a:p>
          <a:p>
            <a:r>
              <a:rPr lang="en-US" sz="1800" b="0" i="0" u="none" strike="noStrike" dirty="0">
                <a:solidFill>
                  <a:srgbClr val="000000"/>
                </a:solidFill>
                <a:effectLst/>
                <a:latin typeface="Arial" panose="020B0604020202020204" pitchFamily="34" charset="0"/>
              </a:rPr>
              <a:t>' ' means not significant (p ≥ 0.1)</a:t>
            </a:r>
            <a:r>
              <a:rPr lang="en-US" dirty="0"/>
              <a:t> </a:t>
            </a:r>
          </a:p>
          <a:p>
            <a:endParaRPr lang="en-US" b="0" i="0" dirty="0">
              <a:solidFill>
                <a:schemeClr val="tx1"/>
              </a:solidFill>
              <a:effectLst/>
              <a:highlight>
                <a:srgbClr val="212121"/>
              </a:highlight>
              <a:latin typeface="+mn-lt"/>
            </a:endParaRPr>
          </a:p>
          <a:p>
            <a:pPr marL="171450" indent="-171450">
              <a:buFont typeface="Arial" panose="020B0604020202020204" pitchFamily="34" charset="0"/>
              <a:buChar char="•"/>
            </a:pPr>
            <a:r>
              <a:rPr lang="en-US" b="0" i="0" dirty="0">
                <a:solidFill>
                  <a:srgbClr val="ECECEC"/>
                </a:solidFill>
                <a:effectLst/>
                <a:highlight>
                  <a:srgbClr val="212121"/>
                </a:highlight>
                <a:latin typeface="Söhne"/>
              </a:rPr>
              <a:t>Using the effects output, I was able to analyze my covariate (sentiment) and see if it has any impact on the outcome.</a:t>
            </a:r>
          </a:p>
          <a:p>
            <a:pPr marL="171450" indent="-171450">
              <a:buFont typeface="Arial" panose="020B0604020202020204" pitchFamily="34" charset="0"/>
              <a:buChar char="•"/>
            </a:pPr>
            <a:r>
              <a:rPr lang="en-US" b="0" i="0" dirty="0">
                <a:solidFill>
                  <a:srgbClr val="ECECEC"/>
                </a:solidFill>
                <a:effectLst/>
                <a:highlight>
                  <a:srgbClr val="212121"/>
                </a:highlight>
                <a:latin typeface="Söhne"/>
              </a:rPr>
              <a:t>Interpreting this output involves assessing the significance of each predictor variable (</a:t>
            </a:r>
            <a:r>
              <a:rPr lang="en-US" b="0" i="0" dirty="0" err="1">
                <a:solidFill>
                  <a:srgbClr val="ECECEC"/>
                </a:solidFill>
                <a:effectLst/>
                <a:highlight>
                  <a:srgbClr val="212121"/>
                </a:highlight>
                <a:latin typeface="Söhne"/>
              </a:rPr>
              <a:t>sentimentneutral</a:t>
            </a:r>
            <a:r>
              <a:rPr lang="en-US" b="0" i="0" dirty="0">
                <a:solidFill>
                  <a:srgbClr val="ECECEC"/>
                </a:solidFill>
                <a:effectLst/>
                <a:highlight>
                  <a:srgbClr val="212121"/>
                </a:highlight>
                <a:latin typeface="Söhne"/>
              </a:rPr>
              <a:t> and </a:t>
            </a:r>
            <a:r>
              <a:rPr lang="en-US" b="0" i="0" dirty="0" err="1">
                <a:solidFill>
                  <a:srgbClr val="ECECEC"/>
                </a:solidFill>
                <a:effectLst/>
                <a:highlight>
                  <a:srgbClr val="212121"/>
                </a:highlight>
                <a:latin typeface="Söhne"/>
              </a:rPr>
              <a:t>sentimentpositive</a:t>
            </a:r>
            <a:r>
              <a:rPr lang="en-US" b="0" i="0" dirty="0">
                <a:solidFill>
                  <a:srgbClr val="ECECEC"/>
                </a:solidFill>
                <a:effectLst/>
                <a:highlight>
                  <a:srgbClr val="212121"/>
                </a:highlight>
                <a:latin typeface="Söhne"/>
              </a:rPr>
              <a:t>) based on their associated p-values. </a:t>
            </a:r>
          </a:p>
          <a:p>
            <a:pPr marL="171450" indent="-171450">
              <a:buFont typeface="Arial" panose="020B0604020202020204" pitchFamily="34" charset="0"/>
              <a:buChar char="•"/>
            </a:pPr>
            <a:r>
              <a:rPr lang="en-US" b="0" i="0" dirty="0">
                <a:solidFill>
                  <a:srgbClr val="ECECEC"/>
                </a:solidFill>
                <a:effectLst/>
                <a:highlight>
                  <a:srgbClr val="212121"/>
                </a:highlight>
                <a:latin typeface="Söhne"/>
              </a:rPr>
              <a:t>In this case, neither </a:t>
            </a:r>
            <a:r>
              <a:rPr lang="en-US" b="0" i="0" dirty="0" err="1">
                <a:solidFill>
                  <a:srgbClr val="ECECEC"/>
                </a:solidFill>
                <a:effectLst/>
                <a:highlight>
                  <a:srgbClr val="212121"/>
                </a:highlight>
                <a:latin typeface="Söhne"/>
              </a:rPr>
              <a:t>sentimentneutral</a:t>
            </a:r>
            <a:r>
              <a:rPr lang="en-US" b="0" i="0" dirty="0">
                <a:solidFill>
                  <a:srgbClr val="ECECEC"/>
                </a:solidFill>
                <a:effectLst/>
                <a:highlight>
                  <a:srgbClr val="212121"/>
                </a:highlight>
                <a:latin typeface="Söhne"/>
              </a:rPr>
              <a:t> nor </a:t>
            </a:r>
            <a:r>
              <a:rPr lang="en-US" b="0" i="0" dirty="0" err="1">
                <a:solidFill>
                  <a:srgbClr val="ECECEC"/>
                </a:solidFill>
                <a:effectLst/>
                <a:highlight>
                  <a:srgbClr val="212121"/>
                </a:highlight>
                <a:latin typeface="Söhne"/>
              </a:rPr>
              <a:t>sentimentpositive</a:t>
            </a:r>
            <a:r>
              <a:rPr lang="en-US" b="0" i="0" dirty="0">
                <a:solidFill>
                  <a:srgbClr val="ECECEC"/>
                </a:solidFill>
                <a:effectLst/>
                <a:highlight>
                  <a:srgbClr val="212121"/>
                </a:highlight>
                <a:latin typeface="Söhne"/>
              </a:rPr>
              <a:t> seem to be highly significant predictors of the outcome, given their p-values.</a:t>
            </a:r>
            <a:endParaRPr lang="en-US" dirty="0"/>
          </a:p>
        </p:txBody>
      </p:sp>
      <p:sp>
        <p:nvSpPr>
          <p:cNvPr id="4" name="Slide Number Placeholder 3"/>
          <p:cNvSpPr>
            <a:spLocks noGrp="1"/>
          </p:cNvSpPr>
          <p:nvPr>
            <p:ph type="sldNum" sz="quarter" idx="5"/>
          </p:nvPr>
        </p:nvSpPr>
        <p:spPr/>
        <p:txBody>
          <a:bodyPr/>
          <a:lstStyle/>
          <a:p>
            <a:fld id="{1EA7E91E-0690-C644-9E28-593BF7F4FFA0}" type="slidenum">
              <a:rPr lang="en-US" smtClean="0"/>
              <a:t>12</a:t>
            </a:fld>
            <a:endParaRPr lang="en-US" dirty="0"/>
          </a:p>
        </p:txBody>
      </p:sp>
    </p:spTree>
    <p:extLst>
      <p:ext uri="{BB962C8B-B14F-4D97-AF65-F5344CB8AC3E}">
        <p14:creationId xmlns:p14="http://schemas.microsoft.com/office/powerpoint/2010/main" val="30751360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Using Computational Facial Analysis:</a:t>
            </a:r>
          </a:p>
          <a:p>
            <a:pPr marL="628650" lvl="1" indent="-171450">
              <a:buFont typeface="Arial" panose="020B0604020202020204" pitchFamily="34" charset="0"/>
              <a:buChar char="•"/>
            </a:pPr>
            <a:r>
              <a:rPr lang="en-US" dirty="0"/>
              <a:t>I was able to analyze a large collection of images to derive certain characteristics (age, gender, emotion, Hue, Saturation, Value) about those images and obtain underlying structures through image clustering (which helped me better understand the content of the images) and pick the best clustering solution. (5)</a:t>
            </a:r>
          </a:p>
          <a:p>
            <a:pPr marL="171450" indent="-171450">
              <a:buFont typeface="Arial" panose="020B0604020202020204" pitchFamily="34" charset="0"/>
              <a:buChar char="•"/>
            </a:pPr>
            <a:r>
              <a:rPr lang="en-US" dirty="0"/>
              <a:t>Using Topic Modeling:</a:t>
            </a:r>
          </a:p>
          <a:p>
            <a:pPr marL="628650" lvl="1" indent="-171450">
              <a:buFont typeface="Arial" panose="020B0604020202020204" pitchFamily="34" charset="0"/>
              <a:buChar char="•"/>
            </a:pPr>
            <a:r>
              <a:rPr lang="en-US" dirty="0"/>
              <a:t>I was able to analyze a large collection of documents to discover hidden thematic structures within them. By identifying patterns of co-occurring words, I was able to create a plot to make an educated decision on the optimal number of topics. Then further analyze that number of topics using keywords, document-topic </a:t>
            </a:r>
            <a:r>
              <a:rPr lang="en-US" dirty="0" err="1"/>
              <a:t>matices</a:t>
            </a:r>
            <a:r>
              <a:rPr lang="en-US" dirty="0"/>
              <a:t>, and effects of my covariate on the outcome.</a:t>
            </a:r>
          </a:p>
          <a:p>
            <a:pPr marL="171450" indent="-171450">
              <a:buFont typeface="Arial" panose="020B0604020202020204" pitchFamily="34" charset="0"/>
              <a:buChar char="•"/>
            </a:pPr>
            <a:r>
              <a:rPr lang="en-US" dirty="0"/>
              <a:t>Overall, I was able to gain valuable insights from a large collection of images and text using many different, methods and outputs.</a:t>
            </a:r>
          </a:p>
          <a:p>
            <a:pPr marL="171450" indent="-171450">
              <a:buFont typeface="Arial" panose="020B0604020202020204" pitchFamily="34" charset="0"/>
              <a:buChar char="•"/>
            </a:pPr>
            <a:endParaRPr lang="en-US" dirty="0"/>
          </a:p>
          <a:p>
            <a:pPr marL="628650" lvl="1" indent="-171450">
              <a:buFont typeface="Arial" panose="020B0604020202020204" pitchFamily="34" charset="0"/>
              <a:buChar char="•"/>
            </a:pPr>
            <a:endParaRPr lang="en-US" dirty="0"/>
          </a:p>
          <a:p>
            <a:pPr marL="628650" lvl="1" indent="-171450">
              <a:buFont typeface="Arial" panose="020B0604020202020204" pitchFamily="34" charset="0"/>
              <a:buChar char="•"/>
            </a:pPr>
            <a:endParaRPr lang="en-US" dirty="0"/>
          </a:p>
          <a:p>
            <a:pPr marL="628650" lvl="1"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EA7E91E-0690-C644-9E28-593BF7F4FFA0}" type="slidenum">
              <a:rPr lang="en-US" smtClean="0"/>
              <a:t>13</a:t>
            </a:fld>
            <a:endParaRPr lang="en-US" dirty="0"/>
          </a:p>
        </p:txBody>
      </p:sp>
    </p:spTree>
    <p:extLst>
      <p:ext uri="{BB962C8B-B14F-4D97-AF65-F5344CB8AC3E}">
        <p14:creationId xmlns:p14="http://schemas.microsoft.com/office/powerpoint/2010/main" val="40518269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EA7E91E-0690-C644-9E28-593BF7F4FFA0}" type="slidenum">
              <a:rPr lang="en-US" smtClean="0"/>
              <a:t>14</a:t>
            </a:fld>
            <a:endParaRPr lang="en-US" dirty="0"/>
          </a:p>
        </p:txBody>
      </p:sp>
    </p:spTree>
    <p:extLst>
      <p:ext uri="{BB962C8B-B14F-4D97-AF65-F5344CB8AC3E}">
        <p14:creationId xmlns:p14="http://schemas.microsoft.com/office/powerpoint/2010/main" val="1600846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Using Instagram as my social media platform, I was able to obtain large collections of images and text from the past 2 months.</a:t>
            </a:r>
          </a:p>
          <a:p>
            <a:pPr marL="171450" indent="-171450">
              <a:buFont typeface="Arial" panose="020B0604020202020204" pitchFamily="34" charset="0"/>
              <a:buChar char="•"/>
            </a:pPr>
            <a:r>
              <a:rPr lang="en-US" dirty="0"/>
              <a:t>I used 4K Stogram platform to extract a total of 489 visual posts from BBC news Instagram.</a:t>
            </a:r>
          </a:p>
          <a:p>
            <a:pPr marL="171450" indent="-171450">
              <a:buFont typeface="Arial" panose="020B0604020202020204" pitchFamily="34" charset="0"/>
              <a:buChar char="•"/>
            </a:pPr>
            <a:r>
              <a:rPr lang="en-US" dirty="0"/>
              <a:t>I used Infegy platform to extract a total of 338 posts from BBC news Instagram captions onto an excel file which contained the whole caption, sentiment of each post, and wordcount.</a:t>
            </a:r>
          </a:p>
          <a:p>
            <a:pPr marL="628650" lvl="1" indent="-171450">
              <a:buFont typeface="Arial" panose="020B0604020202020204" pitchFamily="34" charset="0"/>
              <a:buChar char="•"/>
            </a:pPr>
            <a:r>
              <a:rPr lang="en-US" dirty="0"/>
              <a:t>Using this I was able to do so minor analysis, I found that the post’s had an average wordcount of 93 and that 56% of them had positive sentiment.</a:t>
            </a:r>
          </a:p>
        </p:txBody>
      </p:sp>
      <p:sp>
        <p:nvSpPr>
          <p:cNvPr id="4" name="Slide Number Placeholder 3"/>
          <p:cNvSpPr>
            <a:spLocks noGrp="1"/>
          </p:cNvSpPr>
          <p:nvPr>
            <p:ph type="sldNum" sz="quarter" idx="5"/>
          </p:nvPr>
        </p:nvSpPr>
        <p:spPr/>
        <p:txBody>
          <a:bodyPr/>
          <a:lstStyle/>
          <a:p>
            <a:fld id="{1EA7E91E-0690-C644-9E28-593BF7F4FFA0}" type="slidenum">
              <a:rPr lang="en-US" smtClean="0"/>
              <a:t>2</a:t>
            </a:fld>
            <a:endParaRPr lang="en-US" dirty="0"/>
          </a:p>
        </p:txBody>
      </p:sp>
    </p:spTree>
    <p:extLst>
      <p:ext uri="{BB962C8B-B14F-4D97-AF65-F5344CB8AC3E}">
        <p14:creationId xmlns:p14="http://schemas.microsoft.com/office/powerpoint/2010/main" val="4001182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EA7E91E-0690-C644-9E28-593BF7F4FFA0}" type="slidenum">
              <a:rPr lang="en-US" smtClean="0"/>
              <a:t>3</a:t>
            </a:fld>
            <a:endParaRPr lang="en-US" dirty="0"/>
          </a:p>
        </p:txBody>
      </p:sp>
    </p:spTree>
    <p:extLst>
      <p:ext uri="{BB962C8B-B14F-4D97-AF65-F5344CB8AC3E}">
        <p14:creationId xmlns:p14="http://schemas.microsoft.com/office/powerpoint/2010/main" val="1776504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ECECEC"/>
                </a:solidFill>
                <a:effectLst/>
                <a:highlight>
                  <a:srgbClr val="212121"/>
                </a:highlight>
                <a:latin typeface="Söhne"/>
              </a:rPr>
              <a:t>The program results were all outputted onto an Excel file, which I then used to calculate and derive these findings.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u="sng" dirty="0"/>
              <a:t>Neutral Makes sense for a news Outlet.</a:t>
            </a:r>
          </a:p>
        </p:txBody>
      </p:sp>
      <p:sp>
        <p:nvSpPr>
          <p:cNvPr id="4" name="Slide Number Placeholder 3"/>
          <p:cNvSpPr>
            <a:spLocks noGrp="1"/>
          </p:cNvSpPr>
          <p:nvPr>
            <p:ph type="sldNum" sz="quarter" idx="5"/>
          </p:nvPr>
        </p:nvSpPr>
        <p:spPr/>
        <p:txBody>
          <a:bodyPr/>
          <a:lstStyle/>
          <a:p>
            <a:fld id="{1EA7E91E-0690-C644-9E28-593BF7F4FFA0}" type="slidenum">
              <a:rPr lang="en-US" smtClean="0"/>
              <a:t>4</a:t>
            </a:fld>
            <a:endParaRPr lang="en-US" dirty="0"/>
          </a:p>
        </p:txBody>
      </p:sp>
    </p:spTree>
    <p:extLst>
      <p:ext uri="{BB962C8B-B14F-4D97-AF65-F5344CB8AC3E}">
        <p14:creationId xmlns:p14="http://schemas.microsoft.com/office/powerpoint/2010/main" val="12979030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Final part of my computational visual analysis: image clustering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1EA7E91E-0690-C644-9E28-593BF7F4FFA0}" type="slidenum">
              <a:rPr lang="en-US" smtClean="0"/>
              <a:t>5</a:t>
            </a:fld>
            <a:endParaRPr lang="en-US" dirty="0"/>
          </a:p>
        </p:txBody>
      </p:sp>
    </p:spTree>
    <p:extLst>
      <p:ext uri="{BB962C8B-B14F-4D97-AF65-F5344CB8AC3E}">
        <p14:creationId xmlns:p14="http://schemas.microsoft.com/office/powerpoint/2010/main" val="29444388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i="0" dirty="0">
                <a:solidFill>
                  <a:srgbClr val="ECECEC"/>
                </a:solidFill>
                <a:effectLst/>
                <a:highlight>
                  <a:srgbClr val="212121"/>
                </a:highlight>
                <a:latin typeface="Söhne"/>
              </a:rPr>
              <a:t>Cluster solutions refer to the grouping of images into distinct clusters based on their visual similarity or other features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i="0" kern="100" dirty="0">
                <a:solidFill>
                  <a:srgbClr val="ECECEC"/>
                </a:solidFill>
                <a:effectLst/>
                <a:highlight>
                  <a:srgbClr val="212121"/>
                </a:highlight>
                <a:latin typeface="Söhne"/>
                <a:ea typeface="Aptos" panose="020B0004020202020204" pitchFamily="34" charset="0"/>
                <a:cs typeface="Times New Roman" panose="02020603050405020304" pitchFamily="18" charset="0"/>
              </a:rPr>
              <a:t>This even distribution led me to further analyze the 5-clustering solution.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1EA7E91E-0690-C644-9E28-593BF7F4FFA0}" type="slidenum">
              <a:rPr lang="en-US" smtClean="0"/>
              <a:t>6</a:t>
            </a:fld>
            <a:endParaRPr lang="en-US" dirty="0"/>
          </a:p>
        </p:txBody>
      </p:sp>
    </p:spTree>
    <p:extLst>
      <p:ext uri="{BB962C8B-B14F-4D97-AF65-F5344CB8AC3E}">
        <p14:creationId xmlns:p14="http://schemas.microsoft.com/office/powerpoint/2010/main" val="3421146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Here is a visualization of the 5-cluster solution.</a:t>
            </a:r>
          </a:p>
          <a:p>
            <a:pPr marL="171450" indent="-171450">
              <a:buFont typeface="Arial" panose="020B0604020202020204" pitchFamily="34" charset="0"/>
              <a:buChar char="•"/>
            </a:pPr>
            <a:r>
              <a:rPr lang="en-US" sz="1800" dirty="0">
                <a:effectLst/>
                <a:latin typeface="Aptos" panose="020B0004020202020204" pitchFamily="34" charset="0"/>
                <a:ea typeface="Aptos" panose="020B0004020202020204" pitchFamily="34" charset="0"/>
                <a:cs typeface="Times New Roman" panose="02020603050405020304" pitchFamily="18" charset="0"/>
              </a:rPr>
              <a:t>You can the many similarities among the images within each cluster.</a:t>
            </a:r>
          </a:p>
          <a:p>
            <a:pPr marL="171450" indent="-171450">
              <a:buFont typeface="Arial" panose="020B0604020202020204" pitchFamily="34" charset="0"/>
              <a:buChar char="•"/>
            </a:pPr>
            <a:r>
              <a:rPr lang="en-US" sz="1800" dirty="0">
                <a:effectLst/>
                <a:latin typeface="Aptos" panose="020B0004020202020204" pitchFamily="34" charset="0"/>
                <a:cs typeface="Times New Roman" panose="02020603050405020304" pitchFamily="18" charset="0"/>
              </a:rPr>
              <a:t>This, along with its more even distribution, led me to believe that that the 5-Cluster Solution was the best representation of the whole sample.</a:t>
            </a: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EA7E91E-0690-C644-9E28-593BF7F4FFA0}" type="slidenum">
              <a:rPr lang="en-US" smtClean="0"/>
              <a:t>7</a:t>
            </a:fld>
            <a:endParaRPr lang="en-US" dirty="0"/>
          </a:p>
        </p:txBody>
      </p:sp>
    </p:spTree>
    <p:extLst>
      <p:ext uri="{BB962C8B-B14F-4D97-AF65-F5344CB8AC3E}">
        <p14:creationId xmlns:p14="http://schemas.microsoft.com/office/powerpoint/2010/main" val="2732730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Datasets (doc-topic matrix, estimateEffects, key word document)</a:t>
            </a:r>
          </a:p>
        </p:txBody>
      </p:sp>
      <p:sp>
        <p:nvSpPr>
          <p:cNvPr id="4" name="Slide Number Placeholder 3"/>
          <p:cNvSpPr>
            <a:spLocks noGrp="1"/>
          </p:cNvSpPr>
          <p:nvPr>
            <p:ph type="sldNum" sz="quarter" idx="5"/>
          </p:nvPr>
        </p:nvSpPr>
        <p:spPr/>
        <p:txBody>
          <a:bodyPr/>
          <a:lstStyle/>
          <a:p>
            <a:fld id="{1EA7E91E-0690-C644-9E28-593BF7F4FFA0}" type="slidenum">
              <a:rPr lang="en-US" smtClean="0"/>
              <a:t>8</a:t>
            </a:fld>
            <a:endParaRPr lang="en-US" dirty="0"/>
          </a:p>
        </p:txBody>
      </p:sp>
    </p:spTree>
    <p:extLst>
      <p:ext uri="{BB962C8B-B14F-4D97-AF65-F5344CB8AC3E}">
        <p14:creationId xmlns:p14="http://schemas.microsoft.com/office/powerpoint/2010/main" val="41284770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0" i="0" dirty="0">
                <a:solidFill>
                  <a:srgbClr val="ECECEC"/>
                </a:solidFill>
                <a:effectLst/>
                <a:highlight>
                  <a:srgbClr val="212121"/>
                </a:highlight>
                <a:latin typeface="Söhne"/>
              </a:rPr>
              <a:t>Having too few topics can make themes too broad, but having too many can cause fragmentation and repetition. The optimal number of topics displays a balance between semantic coherence and exclusivity.</a:t>
            </a:r>
          </a:p>
          <a:p>
            <a:pPr marL="171450" indent="-171450">
              <a:buFont typeface="Arial" panose="020B0604020202020204" pitchFamily="34" charset="0"/>
              <a:buChar char="•"/>
            </a:pPr>
            <a:r>
              <a:rPr lang="en-US" b="0" i="0" dirty="0">
                <a:solidFill>
                  <a:srgbClr val="ECECEC"/>
                </a:solidFill>
                <a:effectLst/>
                <a:highlight>
                  <a:srgbClr val="212121"/>
                </a:highlight>
                <a:latin typeface="Söhne"/>
              </a:rPr>
              <a:t>With this in mind, I felt like 7 was the optimal number of topics. </a:t>
            </a:r>
          </a:p>
        </p:txBody>
      </p:sp>
      <p:sp>
        <p:nvSpPr>
          <p:cNvPr id="4" name="Slide Number Placeholder 3"/>
          <p:cNvSpPr>
            <a:spLocks noGrp="1"/>
          </p:cNvSpPr>
          <p:nvPr>
            <p:ph type="sldNum" sz="quarter" idx="5"/>
          </p:nvPr>
        </p:nvSpPr>
        <p:spPr/>
        <p:txBody>
          <a:bodyPr/>
          <a:lstStyle/>
          <a:p>
            <a:fld id="{1EA7E91E-0690-C644-9E28-593BF7F4FFA0}" type="slidenum">
              <a:rPr lang="en-US" smtClean="0"/>
              <a:t>9</a:t>
            </a:fld>
            <a:endParaRPr lang="en-US" dirty="0"/>
          </a:p>
        </p:txBody>
      </p:sp>
    </p:spTree>
    <p:extLst>
      <p:ext uri="{BB962C8B-B14F-4D97-AF65-F5344CB8AC3E}">
        <p14:creationId xmlns:p14="http://schemas.microsoft.com/office/powerpoint/2010/main" val="3563008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D08C8-1D5A-8E76-C970-EBBA53C5EC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24BEE2-C848-0A68-60DA-710B0931FC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AC9DB0-4480-E6B5-480C-A043794A4DE8}"/>
              </a:ext>
            </a:extLst>
          </p:cNvPr>
          <p:cNvSpPr>
            <a:spLocks noGrp="1"/>
          </p:cNvSpPr>
          <p:nvPr>
            <p:ph type="dt" sz="half" idx="10"/>
          </p:nvPr>
        </p:nvSpPr>
        <p:spPr/>
        <p:txBody>
          <a:bodyPr/>
          <a:lstStyle/>
          <a:p>
            <a:fld id="{983BA5FC-D355-F64B-B06C-90D56BED12E6}" type="datetimeFigureOut">
              <a:rPr lang="en-US" smtClean="0"/>
              <a:t>4/16/24</a:t>
            </a:fld>
            <a:endParaRPr lang="en-US" dirty="0"/>
          </a:p>
        </p:txBody>
      </p:sp>
      <p:sp>
        <p:nvSpPr>
          <p:cNvPr id="5" name="Footer Placeholder 4">
            <a:extLst>
              <a:ext uri="{FF2B5EF4-FFF2-40B4-BE49-F238E27FC236}">
                <a16:creationId xmlns:a16="http://schemas.microsoft.com/office/drawing/2014/main" id="{00615989-0F25-B8DA-A634-6D7A902B94F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7035E4D-A59C-2DC9-B0D4-80E5DF06E06B}"/>
              </a:ext>
            </a:extLst>
          </p:cNvPr>
          <p:cNvSpPr>
            <a:spLocks noGrp="1"/>
          </p:cNvSpPr>
          <p:nvPr>
            <p:ph type="sldNum" sz="quarter" idx="12"/>
          </p:nvPr>
        </p:nvSpPr>
        <p:spPr/>
        <p:txBody>
          <a:bodyPr/>
          <a:lstStyle/>
          <a:p>
            <a:fld id="{6D25614C-7C95-D746-84BE-6B5F5495552C}" type="slidenum">
              <a:rPr lang="en-US" smtClean="0"/>
              <a:t>‹#›</a:t>
            </a:fld>
            <a:endParaRPr lang="en-US" dirty="0"/>
          </a:p>
        </p:txBody>
      </p:sp>
    </p:spTree>
    <p:extLst>
      <p:ext uri="{BB962C8B-B14F-4D97-AF65-F5344CB8AC3E}">
        <p14:creationId xmlns:p14="http://schemas.microsoft.com/office/powerpoint/2010/main" val="1916477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49DC1-4D03-C26C-9DA0-C902B4F836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426DF1F-F346-C98A-5CAC-7A92FC35B9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9E3A5D-8F28-36AC-CE87-0A988CCEE471}"/>
              </a:ext>
            </a:extLst>
          </p:cNvPr>
          <p:cNvSpPr>
            <a:spLocks noGrp="1"/>
          </p:cNvSpPr>
          <p:nvPr>
            <p:ph type="dt" sz="half" idx="10"/>
          </p:nvPr>
        </p:nvSpPr>
        <p:spPr/>
        <p:txBody>
          <a:bodyPr/>
          <a:lstStyle/>
          <a:p>
            <a:fld id="{983BA5FC-D355-F64B-B06C-90D56BED12E6}" type="datetimeFigureOut">
              <a:rPr lang="en-US" smtClean="0"/>
              <a:t>4/16/24</a:t>
            </a:fld>
            <a:endParaRPr lang="en-US" dirty="0"/>
          </a:p>
        </p:txBody>
      </p:sp>
      <p:sp>
        <p:nvSpPr>
          <p:cNvPr id="5" name="Footer Placeholder 4">
            <a:extLst>
              <a:ext uri="{FF2B5EF4-FFF2-40B4-BE49-F238E27FC236}">
                <a16:creationId xmlns:a16="http://schemas.microsoft.com/office/drawing/2014/main" id="{36E05121-7DF4-B688-BA30-FC4550D7340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E859148-CDA7-6551-9806-8BAE7BFF6A0C}"/>
              </a:ext>
            </a:extLst>
          </p:cNvPr>
          <p:cNvSpPr>
            <a:spLocks noGrp="1"/>
          </p:cNvSpPr>
          <p:nvPr>
            <p:ph type="sldNum" sz="quarter" idx="12"/>
          </p:nvPr>
        </p:nvSpPr>
        <p:spPr/>
        <p:txBody>
          <a:bodyPr/>
          <a:lstStyle/>
          <a:p>
            <a:fld id="{6D25614C-7C95-D746-84BE-6B5F5495552C}" type="slidenum">
              <a:rPr lang="en-US" smtClean="0"/>
              <a:t>‹#›</a:t>
            </a:fld>
            <a:endParaRPr lang="en-US" dirty="0"/>
          </a:p>
        </p:txBody>
      </p:sp>
    </p:spTree>
    <p:extLst>
      <p:ext uri="{BB962C8B-B14F-4D97-AF65-F5344CB8AC3E}">
        <p14:creationId xmlns:p14="http://schemas.microsoft.com/office/powerpoint/2010/main" val="3532541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17DD04-EE8A-ED47-E0BD-C814950A6E3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9E1033-54A2-684A-79CA-40632C48FCB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AB897C-3B57-5FAE-2AB8-F0614EF13C49}"/>
              </a:ext>
            </a:extLst>
          </p:cNvPr>
          <p:cNvSpPr>
            <a:spLocks noGrp="1"/>
          </p:cNvSpPr>
          <p:nvPr>
            <p:ph type="dt" sz="half" idx="10"/>
          </p:nvPr>
        </p:nvSpPr>
        <p:spPr/>
        <p:txBody>
          <a:bodyPr/>
          <a:lstStyle/>
          <a:p>
            <a:fld id="{983BA5FC-D355-F64B-B06C-90D56BED12E6}" type="datetimeFigureOut">
              <a:rPr lang="en-US" smtClean="0"/>
              <a:t>4/16/24</a:t>
            </a:fld>
            <a:endParaRPr lang="en-US" dirty="0"/>
          </a:p>
        </p:txBody>
      </p:sp>
      <p:sp>
        <p:nvSpPr>
          <p:cNvPr id="5" name="Footer Placeholder 4">
            <a:extLst>
              <a:ext uri="{FF2B5EF4-FFF2-40B4-BE49-F238E27FC236}">
                <a16:creationId xmlns:a16="http://schemas.microsoft.com/office/drawing/2014/main" id="{5AB75C3D-26D3-2ABC-8ECD-635D06F230F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4A107C1-AA0C-C77D-4CA6-CEF422C165FB}"/>
              </a:ext>
            </a:extLst>
          </p:cNvPr>
          <p:cNvSpPr>
            <a:spLocks noGrp="1"/>
          </p:cNvSpPr>
          <p:nvPr>
            <p:ph type="sldNum" sz="quarter" idx="12"/>
          </p:nvPr>
        </p:nvSpPr>
        <p:spPr/>
        <p:txBody>
          <a:bodyPr/>
          <a:lstStyle/>
          <a:p>
            <a:fld id="{6D25614C-7C95-D746-84BE-6B5F5495552C}" type="slidenum">
              <a:rPr lang="en-US" smtClean="0"/>
              <a:t>‹#›</a:t>
            </a:fld>
            <a:endParaRPr lang="en-US" dirty="0"/>
          </a:p>
        </p:txBody>
      </p:sp>
    </p:spTree>
    <p:extLst>
      <p:ext uri="{BB962C8B-B14F-4D97-AF65-F5344CB8AC3E}">
        <p14:creationId xmlns:p14="http://schemas.microsoft.com/office/powerpoint/2010/main" val="6236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3CF55-9796-6266-5E2B-5475818013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013CBD-AF86-21B3-30AD-13195DE79C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5409AE-9643-DC71-F01E-C8FCA889908E}"/>
              </a:ext>
            </a:extLst>
          </p:cNvPr>
          <p:cNvSpPr>
            <a:spLocks noGrp="1"/>
          </p:cNvSpPr>
          <p:nvPr>
            <p:ph type="dt" sz="half" idx="10"/>
          </p:nvPr>
        </p:nvSpPr>
        <p:spPr/>
        <p:txBody>
          <a:bodyPr/>
          <a:lstStyle/>
          <a:p>
            <a:fld id="{983BA5FC-D355-F64B-B06C-90D56BED12E6}" type="datetimeFigureOut">
              <a:rPr lang="en-US" smtClean="0"/>
              <a:t>4/16/24</a:t>
            </a:fld>
            <a:endParaRPr lang="en-US" dirty="0"/>
          </a:p>
        </p:txBody>
      </p:sp>
      <p:sp>
        <p:nvSpPr>
          <p:cNvPr id="5" name="Footer Placeholder 4">
            <a:extLst>
              <a:ext uri="{FF2B5EF4-FFF2-40B4-BE49-F238E27FC236}">
                <a16:creationId xmlns:a16="http://schemas.microsoft.com/office/drawing/2014/main" id="{B88203FF-5553-D682-93DD-9507A13955F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D7CA6B-CFE2-392B-125D-EC93BEBBE265}"/>
              </a:ext>
            </a:extLst>
          </p:cNvPr>
          <p:cNvSpPr>
            <a:spLocks noGrp="1"/>
          </p:cNvSpPr>
          <p:nvPr>
            <p:ph type="sldNum" sz="quarter" idx="12"/>
          </p:nvPr>
        </p:nvSpPr>
        <p:spPr/>
        <p:txBody>
          <a:bodyPr/>
          <a:lstStyle/>
          <a:p>
            <a:fld id="{6D25614C-7C95-D746-84BE-6B5F5495552C}" type="slidenum">
              <a:rPr lang="en-US" smtClean="0"/>
              <a:t>‹#›</a:t>
            </a:fld>
            <a:endParaRPr lang="en-US" dirty="0"/>
          </a:p>
        </p:txBody>
      </p:sp>
    </p:spTree>
    <p:extLst>
      <p:ext uri="{BB962C8B-B14F-4D97-AF65-F5344CB8AC3E}">
        <p14:creationId xmlns:p14="http://schemas.microsoft.com/office/powerpoint/2010/main" val="840985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418EE-6CCA-1F6F-32CD-C543E4BD65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E31D4AA-E0E0-68F1-4AC2-84C0FC749D3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83E5AB-BBDC-DAD3-840D-2F8F4D8B441B}"/>
              </a:ext>
            </a:extLst>
          </p:cNvPr>
          <p:cNvSpPr>
            <a:spLocks noGrp="1"/>
          </p:cNvSpPr>
          <p:nvPr>
            <p:ph type="dt" sz="half" idx="10"/>
          </p:nvPr>
        </p:nvSpPr>
        <p:spPr/>
        <p:txBody>
          <a:bodyPr/>
          <a:lstStyle/>
          <a:p>
            <a:fld id="{983BA5FC-D355-F64B-B06C-90D56BED12E6}" type="datetimeFigureOut">
              <a:rPr lang="en-US" smtClean="0"/>
              <a:t>4/16/24</a:t>
            </a:fld>
            <a:endParaRPr lang="en-US" dirty="0"/>
          </a:p>
        </p:txBody>
      </p:sp>
      <p:sp>
        <p:nvSpPr>
          <p:cNvPr id="5" name="Footer Placeholder 4">
            <a:extLst>
              <a:ext uri="{FF2B5EF4-FFF2-40B4-BE49-F238E27FC236}">
                <a16:creationId xmlns:a16="http://schemas.microsoft.com/office/drawing/2014/main" id="{E054E102-A082-FB3D-1D49-2B750FD5C14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DA8C8F-235C-B647-DA03-16037D6F79B6}"/>
              </a:ext>
            </a:extLst>
          </p:cNvPr>
          <p:cNvSpPr>
            <a:spLocks noGrp="1"/>
          </p:cNvSpPr>
          <p:nvPr>
            <p:ph type="sldNum" sz="quarter" idx="12"/>
          </p:nvPr>
        </p:nvSpPr>
        <p:spPr/>
        <p:txBody>
          <a:bodyPr/>
          <a:lstStyle/>
          <a:p>
            <a:fld id="{6D25614C-7C95-D746-84BE-6B5F5495552C}" type="slidenum">
              <a:rPr lang="en-US" smtClean="0"/>
              <a:t>‹#›</a:t>
            </a:fld>
            <a:endParaRPr lang="en-US" dirty="0"/>
          </a:p>
        </p:txBody>
      </p:sp>
    </p:spTree>
    <p:extLst>
      <p:ext uri="{BB962C8B-B14F-4D97-AF65-F5344CB8AC3E}">
        <p14:creationId xmlns:p14="http://schemas.microsoft.com/office/powerpoint/2010/main" val="2707911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9A805-AA42-5D03-D601-D49E8F6F20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54E899-F1E6-64BB-CA87-4729511EF9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C0749D-B35B-E09F-584B-6DB47AF723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B9EAE0B-6571-319E-AD72-63692319B27C}"/>
              </a:ext>
            </a:extLst>
          </p:cNvPr>
          <p:cNvSpPr>
            <a:spLocks noGrp="1"/>
          </p:cNvSpPr>
          <p:nvPr>
            <p:ph type="dt" sz="half" idx="10"/>
          </p:nvPr>
        </p:nvSpPr>
        <p:spPr/>
        <p:txBody>
          <a:bodyPr/>
          <a:lstStyle/>
          <a:p>
            <a:fld id="{983BA5FC-D355-F64B-B06C-90D56BED12E6}" type="datetimeFigureOut">
              <a:rPr lang="en-US" smtClean="0"/>
              <a:t>4/16/24</a:t>
            </a:fld>
            <a:endParaRPr lang="en-US" dirty="0"/>
          </a:p>
        </p:txBody>
      </p:sp>
      <p:sp>
        <p:nvSpPr>
          <p:cNvPr id="6" name="Footer Placeholder 5">
            <a:extLst>
              <a:ext uri="{FF2B5EF4-FFF2-40B4-BE49-F238E27FC236}">
                <a16:creationId xmlns:a16="http://schemas.microsoft.com/office/drawing/2014/main" id="{D77B4102-FACE-E9FC-1943-E769DF9C97A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A270850-5179-CDA6-836F-9E35790D7A6A}"/>
              </a:ext>
            </a:extLst>
          </p:cNvPr>
          <p:cNvSpPr>
            <a:spLocks noGrp="1"/>
          </p:cNvSpPr>
          <p:nvPr>
            <p:ph type="sldNum" sz="quarter" idx="12"/>
          </p:nvPr>
        </p:nvSpPr>
        <p:spPr/>
        <p:txBody>
          <a:bodyPr/>
          <a:lstStyle/>
          <a:p>
            <a:fld id="{6D25614C-7C95-D746-84BE-6B5F5495552C}" type="slidenum">
              <a:rPr lang="en-US" smtClean="0"/>
              <a:t>‹#›</a:t>
            </a:fld>
            <a:endParaRPr lang="en-US" dirty="0"/>
          </a:p>
        </p:txBody>
      </p:sp>
    </p:spTree>
    <p:extLst>
      <p:ext uri="{BB962C8B-B14F-4D97-AF65-F5344CB8AC3E}">
        <p14:creationId xmlns:p14="http://schemas.microsoft.com/office/powerpoint/2010/main" val="2798588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C1CC4-7443-C3DD-8AA6-C8348B5936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5B30454-37CC-2CD1-0F3B-D24E2DE869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45B9D0-7EA2-FEDB-6B44-B846C23061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2E0339-B5B7-0330-AE39-7874744806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67349C-E3A6-2FB1-A736-F329D552E1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1A4B81-D640-C4B6-3F6B-103DBCC96699}"/>
              </a:ext>
            </a:extLst>
          </p:cNvPr>
          <p:cNvSpPr>
            <a:spLocks noGrp="1"/>
          </p:cNvSpPr>
          <p:nvPr>
            <p:ph type="dt" sz="half" idx="10"/>
          </p:nvPr>
        </p:nvSpPr>
        <p:spPr/>
        <p:txBody>
          <a:bodyPr/>
          <a:lstStyle/>
          <a:p>
            <a:fld id="{983BA5FC-D355-F64B-B06C-90D56BED12E6}" type="datetimeFigureOut">
              <a:rPr lang="en-US" smtClean="0"/>
              <a:t>4/16/24</a:t>
            </a:fld>
            <a:endParaRPr lang="en-US" dirty="0"/>
          </a:p>
        </p:txBody>
      </p:sp>
      <p:sp>
        <p:nvSpPr>
          <p:cNvPr id="8" name="Footer Placeholder 7">
            <a:extLst>
              <a:ext uri="{FF2B5EF4-FFF2-40B4-BE49-F238E27FC236}">
                <a16:creationId xmlns:a16="http://schemas.microsoft.com/office/drawing/2014/main" id="{1654D2AA-FB98-1120-1EF6-C9F40B516D4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A92BB0E-B229-33E9-1C0B-F9FB888B2B7F}"/>
              </a:ext>
            </a:extLst>
          </p:cNvPr>
          <p:cNvSpPr>
            <a:spLocks noGrp="1"/>
          </p:cNvSpPr>
          <p:nvPr>
            <p:ph type="sldNum" sz="quarter" idx="12"/>
          </p:nvPr>
        </p:nvSpPr>
        <p:spPr/>
        <p:txBody>
          <a:bodyPr/>
          <a:lstStyle/>
          <a:p>
            <a:fld id="{6D25614C-7C95-D746-84BE-6B5F5495552C}" type="slidenum">
              <a:rPr lang="en-US" smtClean="0"/>
              <a:t>‹#›</a:t>
            </a:fld>
            <a:endParaRPr lang="en-US" dirty="0"/>
          </a:p>
        </p:txBody>
      </p:sp>
    </p:spTree>
    <p:extLst>
      <p:ext uri="{BB962C8B-B14F-4D97-AF65-F5344CB8AC3E}">
        <p14:creationId xmlns:p14="http://schemas.microsoft.com/office/powerpoint/2010/main" val="3491898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A7F76-AE33-834B-D936-28C5479EADA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F1DAF20-3F61-0735-7714-969497DA9A42}"/>
              </a:ext>
            </a:extLst>
          </p:cNvPr>
          <p:cNvSpPr>
            <a:spLocks noGrp="1"/>
          </p:cNvSpPr>
          <p:nvPr>
            <p:ph type="dt" sz="half" idx="10"/>
          </p:nvPr>
        </p:nvSpPr>
        <p:spPr/>
        <p:txBody>
          <a:bodyPr/>
          <a:lstStyle/>
          <a:p>
            <a:fld id="{983BA5FC-D355-F64B-B06C-90D56BED12E6}" type="datetimeFigureOut">
              <a:rPr lang="en-US" smtClean="0"/>
              <a:t>4/16/24</a:t>
            </a:fld>
            <a:endParaRPr lang="en-US" dirty="0"/>
          </a:p>
        </p:txBody>
      </p:sp>
      <p:sp>
        <p:nvSpPr>
          <p:cNvPr id="4" name="Footer Placeholder 3">
            <a:extLst>
              <a:ext uri="{FF2B5EF4-FFF2-40B4-BE49-F238E27FC236}">
                <a16:creationId xmlns:a16="http://schemas.microsoft.com/office/drawing/2014/main" id="{C15E612B-356F-7A00-796A-3F3D39F346D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EB33708-5826-76CE-4ABC-06D7C47A4534}"/>
              </a:ext>
            </a:extLst>
          </p:cNvPr>
          <p:cNvSpPr>
            <a:spLocks noGrp="1"/>
          </p:cNvSpPr>
          <p:nvPr>
            <p:ph type="sldNum" sz="quarter" idx="12"/>
          </p:nvPr>
        </p:nvSpPr>
        <p:spPr/>
        <p:txBody>
          <a:bodyPr/>
          <a:lstStyle/>
          <a:p>
            <a:fld id="{6D25614C-7C95-D746-84BE-6B5F5495552C}" type="slidenum">
              <a:rPr lang="en-US" smtClean="0"/>
              <a:t>‹#›</a:t>
            </a:fld>
            <a:endParaRPr lang="en-US" dirty="0"/>
          </a:p>
        </p:txBody>
      </p:sp>
    </p:spTree>
    <p:extLst>
      <p:ext uri="{BB962C8B-B14F-4D97-AF65-F5344CB8AC3E}">
        <p14:creationId xmlns:p14="http://schemas.microsoft.com/office/powerpoint/2010/main" val="534581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3E3364-99B0-EC24-ECE9-B95E5A7560EF}"/>
              </a:ext>
            </a:extLst>
          </p:cNvPr>
          <p:cNvSpPr>
            <a:spLocks noGrp="1"/>
          </p:cNvSpPr>
          <p:nvPr>
            <p:ph type="dt" sz="half" idx="10"/>
          </p:nvPr>
        </p:nvSpPr>
        <p:spPr/>
        <p:txBody>
          <a:bodyPr/>
          <a:lstStyle/>
          <a:p>
            <a:fld id="{983BA5FC-D355-F64B-B06C-90D56BED12E6}" type="datetimeFigureOut">
              <a:rPr lang="en-US" smtClean="0"/>
              <a:t>4/16/24</a:t>
            </a:fld>
            <a:endParaRPr lang="en-US" dirty="0"/>
          </a:p>
        </p:txBody>
      </p:sp>
      <p:sp>
        <p:nvSpPr>
          <p:cNvPr id="3" name="Footer Placeholder 2">
            <a:extLst>
              <a:ext uri="{FF2B5EF4-FFF2-40B4-BE49-F238E27FC236}">
                <a16:creationId xmlns:a16="http://schemas.microsoft.com/office/drawing/2014/main" id="{C734D1BE-D8C7-CDDA-176E-978C1BC2E93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289E86CF-6D81-FEDF-049D-E3AAFF420379}"/>
              </a:ext>
            </a:extLst>
          </p:cNvPr>
          <p:cNvSpPr>
            <a:spLocks noGrp="1"/>
          </p:cNvSpPr>
          <p:nvPr>
            <p:ph type="sldNum" sz="quarter" idx="12"/>
          </p:nvPr>
        </p:nvSpPr>
        <p:spPr/>
        <p:txBody>
          <a:bodyPr/>
          <a:lstStyle/>
          <a:p>
            <a:fld id="{6D25614C-7C95-D746-84BE-6B5F5495552C}" type="slidenum">
              <a:rPr lang="en-US" smtClean="0"/>
              <a:t>‹#›</a:t>
            </a:fld>
            <a:endParaRPr lang="en-US" dirty="0"/>
          </a:p>
        </p:txBody>
      </p:sp>
    </p:spTree>
    <p:extLst>
      <p:ext uri="{BB962C8B-B14F-4D97-AF65-F5344CB8AC3E}">
        <p14:creationId xmlns:p14="http://schemas.microsoft.com/office/powerpoint/2010/main" val="3035367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FCD61-F4A3-A729-F2DA-2FADA184CD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9FDC07-CED8-2821-889D-D21830CCD4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DFBDCE3-96F6-3DDB-80C7-B002AFA7EF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A7DFE3-85A2-29B3-9181-6D29ED006EBB}"/>
              </a:ext>
            </a:extLst>
          </p:cNvPr>
          <p:cNvSpPr>
            <a:spLocks noGrp="1"/>
          </p:cNvSpPr>
          <p:nvPr>
            <p:ph type="dt" sz="half" idx="10"/>
          </p:nvPr>
        </p:nvSpPr>
        <p:spPr/>
        <p:txBody>
          <a:bodyPr/>
          <a:lstStyle/>
          <a:p>
            <a:fld id="{983BA5FC-D355-F64B-B06C-90D56BED12E6}" type="datetimeFigureOut">
              <a:rPr lang="en-US" smtClean="0"/>
              <a:t>4/16/24</a:t>
            </a:fld>
            <a:endParaRPr lang="en-US" dirty="0"/>
          </a:p>
        </p:txBody>
      </p:sp>
      <p:sp>
        <p:nvSpPr>
          <p:cNvPr id="6" name="Footer Placeholder 5">
            <a:extLst>
              <a:ext uri="{FF2B5EF4-FFF2-40B4-BE49-F238E27FC236}">
                <a16:creationId xmlns:a16="http://schemas.microsoft.com/office/drawing/2014/main" id="{BB216C20-9854-9C30-09F7-D6842DE2D40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B01BE72-1E66-21F9-1A38-A20173604800}"/>
              </a:ext>
            </a:extLst>
          </p:cNvPr>
          <p:cNvSpPr>
            <a:spLocks noGrp="1"/>
          </p:cNvSpPr>
          <p:nvPr>
            <p:ph type="sldNum" sz="quarter" idx="12"/>
          </p:nvPr>
        </p:nvSpPr>
        <p:spPr/>
        <p:txBody>
          <a:bodyPr/>
          <a:lstStyle/>
          <a:p>
            <a:fld id="{6D25614C-7C95-D746-84BE-6B5F5495552C}" type="slidenum">
              <a:rPr lang="en-US" smtClean="0"/>
              <a:t>‹#›</a:t>
            </a:fld>
            <a:endParaRPr lang="en-US" dirty="0"/>
          </a:p>
        </p:txBody>
      </p:sp>
    </p:spTree>
    <p:extLst>
      <p:ext uri="{BB962C8B-B14F-4D97-AF65-F5344CB8AC3E}">
        <p14:creationId xmlns:p14="http://schemas.microsoft.com/office/powerpoint/2010/main" val="39687294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5D105-3FA1-7E7E-5F85-CB3511D02E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2C97B5-777E-F207-3CD4-F344964E59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5E5FE5AC-C0F9-B117-342B-F4D8AE2604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CF02D4-C445-9795-943A-D81C8E4D0F71}"/>
              </a:ext>
            </a:extLst>
          </p:cNvPr>
          <p:cNvSpPr>
            <a:spLocks noGrp="1"/>
          </p:cNvSpPr>
          <p:nvPr>
            <p:ph type="dt" sz="half" idx="10"/>
          </p:nvPr>
        </p:nvSpPr>
        <p:spPr/>
        <p:txBody>
          <a:bodyPr/>
          <a:lstStyle/>
          <a:p>
            <a:fld id="{983BA5FC-D355-F64B-B06C-90D56BED12E6}" type="datetimeFigureOut">
              <a:rPr lang="en-US" smtClean="0"/>
              <a:t>4/16/24</a:t>
            </a:fld>
            <a:endParaRPr lang="en-US" dirty="0"/>
          </a:p>
        </p:txBody>
      </p:sp>
      <p:sp>
        <p:nvSpPr>
          <p:cNvPr id="6" name="Footer Placeholder 5">
            <a:extLst>
              <a:ext uri="{FF2B5EF4-FFF2-40B4-BE49-F238E27FC236}">
                <a16:creationId xmlns:a16="http://schemas.microsoft.com/office/drawing/2014/main" id="{5D9E08FA-72A3-E0E8-2036-111F7B27630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DC00DC6-05D0-09F8-B8BF-643BC23AE46D}"/>
              </a:ext>
            </a:extLst>
          </p:cNvPr>
          <p:cNvSpPr>
            <a:spLocks noGrp="1"/>
          </p:cNvSpPr>
          <p:nvPr>
            <p:ph type="sldNum" sz="quarter" idx="12"/>
          </p:nvPr>
        </p:nvSpPr>
        <p:spPr/>
        <p:txBody>
          <a:bodyPr/>
          <a:lstStyle/>
          <a:p>
            <a:fld id="{6D25614C-7C95-D746-84BE-6B5F5495552C}" type="slidenum">
              <a:rPr lang="en-US" smtClean="0"/>
              <a:t>‹#›</a:t>
            </a:fld>
            <a:endParaRPr lang="en-US" dirty="0"/>
          </a:p>
        </p:txBody>
      </p:sp>
    </p:spTree>
    <p:extLst>
      <p:ext uri="{BB962C8B-B14F-4D97-AF65-F5344CB8AC3E}">
        <p14:creationId xmlns:p14="http://schemas.microsoft.com/office/powerpoint/2010/main" val="39306363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1C5C3F-9FF1-8A60-9D19-F0DF74B829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6B73CDE-308F-328C-FF45-D53E86AC74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07E46D-B90A-D0FA-3C63-894A2FA5D1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83BA5FC-D355-F64B-B06C-90D56BED12E6}" type="datetimeFigureOut">
              <a:rPr lang="en-US" smtClean="0"/>
              <a:t>4/16/24</a:t>
            </a:fld>
            <a:endParaRPr lang="en-US" dirty="0"/>
          </a:p>
        </p:txBody>
      </p:sp>
      <p:sp>
        <p:nvSpPr>
          <p:cNvPr id="5" name="Footer Placeholder 4">
            <a:extLst>
              <a:ext uri="{FF2B5EF4-FFF2-40B4-BE49-F238E27FC236}">
                <a16:creationId xmlns:a16="http://schemas.microsoft.com/office/drawing/2014/main" id="{09D0CFA4-FEC6-DFFE-07D3-0FE7C8589E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8A3CC684-5826-ED58-C13E-C9225A2BC1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25614C-7C95-D746-84BE-6B5F5495552C}" type="slidenum">
              <a:rPr lang="en-US" smtClean="0"/>
              <a:t>‹#›</a:t>
            </a:fld>
            <a:endParaRPr lang="en-US" dirty="0"/>
          </a:p>
        </p:txBody>
      </p:sp>
    </p:spTree>
    <p:extLst>
      <p:ext uri="{BB962C8B-B14F-4D97-AF65-F5344CB8AC3E}">
        <p14:creationId xmlns:p14="http://schemas.microsoft.com/office/powerpoint/2010/main" val="3684929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chart" Target="../charts/char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chart" Target="../charts/chart4.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10"/>
            <a:ext cx="12192000" cy="686221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9672A8C4-3D41-2E38-FAF0-40DA40CE8D11}"/>
              </a:ext>
            </a:extLst>
          </p:cNvPr>
          <p:cNvSpPr>
            <a:spLocks noGrp="1"/>
          </p:cNvSpPr>
          <p:nvPr>
            <p:ph type="ctrTitle"/>
          </p:nvPr>
        </p:nvSpPr>
        <p:spPr>
          <a:xfrm>
            <a:off x="735703" y="507238"/>
            <a:ext cx="3555916" cy="3845891"/>
          </a:xfrm>
        </p:spPr>
        <p:txBody>
          <a:bodyPr>
            <a:normAutofit/>
          </a:bodyPr>
          <a:lstStyle/>
          <a:p>
            <a:pPr algn="l"/>
            <a:r>
              <a:rPr lang="en-US" sz="5400" dirty="0">
                <a:solidFill>
                  <a:schemeClr val="bg1"/>
                </a:solidFill>
              </a:rPr>
              <a:t>BBC News</a:t>
            </a:r>
          </a:p>
        </p:txBody>
      </p:sp>
      <p:sp>
        <p:nvSpPr>
          <p:cNvPr id="3" name="Subtitle 2">
            <a:extLst>
              <a:ext uri="{FF2B5EF4-FFF2-40B4-BE49-F238E27FC236}">
                <a16:creationId xmlns:a16="http://schemas.microsoft.com/office/drawing/2014/main" id="{280A976A-B6D8-4570-92A5-6C3EFD4310C7}"/>
              </a:ext>
            </a:extLst>
          </p:cNvPr>
          <p:cNvSpPr>
            <a:spLocks noGrp="1"/>
          </p:cNvSpPr>
          <p:nvPr>
            <p:ph type="subTitle" idx="1"/>
          </p:nvPr>
        </p:nvSpPr>
        <p:spPr>
          <a:xfrm>
            <a:off x="735703" y="4445204"/>
            <a:ext cx="3630558" cy="1781123"/>
          </a:xfrm>
        </p:spPr>
        <p:txBody>
          <a:bodyPr>
            <a:normAutofit/>
          </a:bodyPr>
          <a:lstStyle/>
          <a:p>
            <a:pPr algn="l"/>
            <a:r>
              <a:rPr lang="en-US" sz="2000" dirty="0">
                <a:solidFill>
                  <a:schemeClr val="bg1"/>
                </a:solidFill>
              </a:rPr>
              <a:t>By: Diego Deviez</a:t>
            </a:r>
          </a:p>
        </p:txBody>
      </p:sp>
      <p:pic>
        <p:nvPicPr>
          <p:cNvPr id="5" name="Picture 4" descr="A red background with white letters&#10;&#10;Description automatically generated">
            <a:extLst>
              <a:ext uri="{FF2B5EF4-FFF2-40B4-BE49-F238E27FC236}">
                <a16:creationId xmlns:a16="http://schemas.microsoft.com/office/drawing/2014/main" id="{4ACCF3BC-6115-4FF9-BB3F-8BC54FC59123}"/>
              </a:ext>
            </a:extLst>
          </p:cNvPr>
          <p:cNvPicPr>
            <a:picLocks noChangeAspect="1"/>
          </p:cNvPicPr>
          <p:nvPr/>
        </p:nvPicPr>
        <p:blipFill rotWithShape="1">
          <a:blip r:embed="rId3"/>
          <a:srcRect r="-4" b="-4"/>
          <a:stretch/>
        </p:blipFill>
        <p:spPr>
          <a:xfrm>
            <a:off x="5467894" y="590861"/>
            <a:ext cx="5290998" cy="5290998"/>
          </a:xfrm>
          <a:custGeom>
            <a:avLst/>
            <a:gdLst/>
            <a:ahLst/>
            <a:cxnLst/>
            <a:rect l="l" t="t" r="r" b="b"/>
            <a:pathLst>
              <a:path w="5290998" h="5290998">
                <a:moveTo>
                  <a:pt x="2645499" y="0"/>
                </a:moveTo>
                <a:cubicBezTo>
                  <a:pt x="4106568" y="0"/>
                  <a:pt x="5290998" y="1184430"/>
                  <a:pt x="5290998" y="2645499"/>
                </a:cubicBezTo>
                <a:cubicBezTo>
                  <a:pt x="5290998" y="4106568"/>
                  <a:pt x="4106568" y="5290998"/>
                  <a:pt x="2645499" y="5290998"/>
                </a:cubicBezTo>
                <a:cubicBezTo>
                  <a:pt x="1184430" y="5290998"/>
                  <a:pt x="0" y="4106568"/>
                  <a:pt x="0" y="2645499"/>
                </a:cubicBezTo>
                <a:cubicBezTo>
                  <a:pt x="0" y="1184430"/>
                  <a:pt x="1184430" y="0"/>
                  <a:pt x="2645499" y="0"/>
                </a:cubicBezTo>
                <a:close/>
              </a:path>
            </a:pathLst>
          </a:custGeom>
          <a:ln w="25400">
            <a:noFill/>
          </a:ln>
        </p:spPr>
      </p:pic>
      <p:sp>
        <p:nvSpPr>
          <p:cNvPr id="24" name="Graphic 212">
            <a:extLst>
              <a:ext uri="{FF2B5EF4-FFF2-40B4-BE49-F238E27FC236}">
                <a16:creationId xmlns:a16="http://schemas.microsoft.com/office/drawing/2014/main" id="{4D4C00DC-4DC6-4CD2-9E31-F17E6CEBC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58925" y="823301"/>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6" name="Graphic 212">
            <a:extLst>
              <a:ext uri="{FF2B5EF4-FFF2-40B4-BE49-F238E27FC236}">
                <a16:creationId xmlns:a16="http://schemas.microsoft.com/office/drawing/2014/main" id="{A499C65A-9B02-4D7F-BD68-CD38D88055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58925" y="823301"/>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nvGrpSpPr>
          <p:cNvPr id="28" name="Graphic 190">
            <a:extLst>
              <a:ext uri="{FF2B5EF4-FFF2-40B4-BE49-F238E27FC236}">
                <a16:creationId xmlns:a16="http://schemas.microsoft.com/office/drawing/2014/main" id="{66FB5A75-BDE2-4F12-A95B-C48788A768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70622" y="1755501"/>
            <a:ext cx="1598829" cy="531293"/>
            <a:chOff x="2504802" y="1755501"/>
            <a:chExt cx="1598829" cy="531293"/>
          </a:xfrm>
          <a:solidFill>
            <a:schemeClr val="bg1"/>
          </a:solidFill>
        </p:grpSpPr>
        <p:sp>
          <p:nvSpPr>
            <p:cNvPr id="29" name="Freeform: Shape 28">
              <a:extLst>
                <a:ext uri="{FF2B5EF4-FFF2-40B4-BE49-F238E27FC236}">
                  <a16:creationId xmlns:a16="http://schemas.microsoft.com/office/drawing/2014/main" id="{DC86CBC8-A814-4C0C-A287-7C549693D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6AA52F4F-14E6-402F-A196-668B9CA9BC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32" name="Graphic 4">
            <a:extLst>
              <a:ext uri="{FF2B5EF4-FFF2-40B4-BE49-F238E27FC236}">
                <a16:creationId xmlns:a16="http://schemas.microsoft.com/office/drawing/2014/main" id="{1F4896D7-5AD0-4505-BCCD-82262CFEE2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035286" y="3429061"/>
            <a:ext cx="1861484" cy="1861513"/>
            <a:chOff x="5734037" y="3067039"/>
            <a:chExt cx="724483" cy="724489"/>
          </a:xfrm>
          <a:solidFill>
            <a:schemeClr val="bg1"/>
          </a:solidFill>
        </p:grpSpPr>
        <p:sp>
          <p:nvSpPr>
            <p:cNvPr id="33" name="Freeform: Shape 32">
              <a:extLst>
                <a:ext uri="{FF2B5EF4-FFF2-40B4-BE49-F238E27FC236}">
                  <a16:creationId xmlns:a16="http://schemas.microsoft.com/office/drawing/2014/main" id="{83C04C31-4BBB-4AC5-A222-4E79BDDF6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090890F0-A440-4A5F-89E2-860A604251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F9BA7632-2294-4740-BB61-DFA5017B7B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D025C556-497E-4B62-9131-98448B5A7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C467884A-CD29-4BCE-A1A4-1E629953FC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73A1BC11-A782-4A26-87D0-76C92BAB7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8787142E-1022-4109-9141-85FF9C22E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763BCB7E-36CC-4105-9CDA-BFB80F3FFC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A6EF2588-350F-4CCE-9BF8-799EC71961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0A696712-7E60-48CD-A6F8-91754B090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0244E95B-2BBF-4335-BEFC-BA135EF949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0D692242-534C-4A58-90D7-43A781D23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BC72B2EF-E5D1-46BF-B7FE-A9D174508B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48805B31-6BA4-45FA-8180-436B2EC41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51B376A0-4543-4AE3-8071-5C746BADE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0824AEB4-F797-4131-AD1A-BCB807B086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7399A867-568D-43D3-8F17-6644C8D09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9953DBA6-7A8F-4369-8F18-DC19A21B43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D9167760-8210-45B7-96C9-462EB82D8E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3B578C99-7B91-480A-B8CA-B9FB3AF17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CDF91670-E084-4B4B-9F86-75DD43CBE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FC99F2F-C73F-444D-B4BB-C02E463AB2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7F3FF604-A6A9-4EDC-868C-696B92122A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38D6C5BB-BF17-4FE8-B611-578E8EBE9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A80A8D66-3FA7-4C04-AEDC-D8F94AA43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3DE9B826-6E87-4EF5-AA9D-F55BB3A21D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BBAEEC53-BED0-4ACB-94B4-818158D7EF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30709FE3-3633-4C01-AAD6-75ADD93953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C0D68B00-260E-4EFC-A1FE-8B04EB5A72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360AF8DD-D1D2-43F3-83E5-ECF20A0916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87B3F103-7F53-4D5E-B9A2-DE4F0B78D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2BBECD20-3735-4F14-8816-26D648091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500687DC-38D4-44B7-BA7D-D8A0BA155F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23AFC6B0-2B60-47B1-B854-A02279C706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39963332-7F58-48B9-9BAB-87C986F39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342BD313-0F6E-4DC3-B8A8-861289801F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2253CE00-9D58-4821-B362-2552C433B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7E89086E-98CE-4697-8CE7-B2E7DB2E8C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2CE9357F-710D-4D3B-90C1-CF19E73F2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170ED7F2-AD38-47BC-B6A1-FF7E20AFDE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02600E9C-0B0F-45ED-A2CF-DE0240B2B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B07D2066-6599-4BD0-9CD5-7289EB1B81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BF96C0D-1DEE-47F2-A950-16BC0896F5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FD254ABE-505D-4C6A-9267-BFB78FBB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822BBE38-BC6F-4DDE-BD6D-2B496CE420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1046D1FA-C431-4F16-8BDD-71C614D798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CF387987-DEF1-447C-BC86-281AC0B3D6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9808DF01-2715-4215-81F1-B8C178304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AED7F897-8A4F-4F3D-BFB1-738BCDCA9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9B51B8B7-D508-44C3-AFC5-820557A943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7FBC6B94-2A13-4303-AE51-334E386DA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27897959-2F8E-4A05-9EA8-5B0329B574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0522AB50-D351-40F4-8A88-E856C1F27F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221AFD52-C13F-4A20-B1DB-13C1A9A3D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8E789B3B-F514-4E02-8C1A-2F85817AA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9E473BAC-3DA1-4D63-9D6C-2B993665F6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F385DCF4-8F59-4838-B86C-2B3EF0BCE7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3EC5A02E-609A-4C39-A35D-E8D038F7C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7AB67B18-1821-4367-A7B6-CC2FFF66D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DFCAC56E-4767-4984-9FE7-2C3CA57D01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0A1929ED-CEB2-4C49-B2ED-A206D3793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01D632F9-2F59-4C8D-B1BC-1CB0D15C36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03B9F80B-CAEF-442C-A218-E2B069545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526A626E-CC14-4106-8AD4-DB3D81CD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7CD710B8-B5DF-495F-ACEA-CFB9308CB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E550C81D-B0B8-4DB8-A12C-B62944D07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4EB82E53-B337-43EB-BFF8-1466F10E8B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D1DCEF3A-2B54-4AA2-9BFD-57EA4A2468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9F122967-34EF-4575-8E59-75D77FCD07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D87EBF9D-3949-4CCE-BB87-978466834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58A1183F-B28F-4BAD-A14B-3940A6E92F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A81851B7-6D8F-454C-BBAA-498426069D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99759A7A-483F-4DB0-8677-C6AB61E197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BDD1E55B-DE82-4811-BB33-1468396D2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F4B0251C-DACC-4A24-83BA-3D95F8D19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3647EF9B-D99D-48C1-B61E-19B85F4714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EB55DF3C-DDF0-4B01-849E-46A6634655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09149238-5A44-4264-84E6-DD25E7C01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4E6925C1-B440-4C1C-8829-2E6D9EE142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937B5BDB-32A7-4C47-A984-AF2316600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9B5A7D9C-91C9-49A3-8AD5-DB49632FD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C64B015D-AFCF-4AB2-AE58-A069B06DB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A4407931-9375-400F-88AC-C63D4E9E9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554278B7-45C8-46E4-885A-69208D598B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3A806AB0-FBD6-41CD-997C-A76266D375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719E2D6D-6D96-4348-954B-3657A0B06D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9794AABE-9C3E-4A8C-820F-0FDF65213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1DBEC39D-5464-46CA-B62B-24826F1F4D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41807973-667B-4780-B3AA-4ADC32DB3A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970D793C-C9EE-467B-8385-42B6905A00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94695A53-78EB-4811-8BBC-4707F30169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0576416F-0C2E-4D01-9357-5C73ADF85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A091FE22-8667-4F89-A333-BA9A0917E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CB779008-969D-4FA8-BB6C-3BBBCF919E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CDAF3B96-0DFB-44BA-959D-BF9643FFE2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5F66F5FF-98B2-4453-8175-EB602A6A03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751D9683-9D41-4058-B90B-99146FC2F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0907098D-1005-4522-BA21-F1534CBAC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5BFEF082-7E02-4ED8-B9D1-F0FC47FEC6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4429C269-222E-4EFB-97B9-08FA243CE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FC460F7F-5702-4281-850B-59E4182A71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A329057C-293F-4933-9DEA-2463E66D4B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7274CBA8-6253-4229-AC37-1D7126639E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B7ABAAD2-23FD-4AF4-8506-3CDDC5607B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27A85620-3B33-477A-949C-3F221DCC2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6247316E-E815-4CE3-9EC0-8DC8391EB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3D047E26-5A98-4B49-A453-C71D894500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940C95BF-A85B-4251-A817-35A7B4F71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EA4FDA2F-E340-40E6-8678-8F4F9EB3D4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D94A3796-87FD-436D-8309-857F9B489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2B20BE68-41F5-4E59-87CD-A8654B123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7FD87938-B42E-45E5-ABB8-936E00A244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EA46A837-6AA3-4099-8055-251ED6D7D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B9D871B1-B4D0-4667-B5FA-21AE12E501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477E102A-1E9D-44C8-9DA0-1B4B61444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42DB4921-ECFC-42CD-B91B-56AB1FE26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3156177C-2880-4AAF-BFC7-C3EA4AD09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B7C807E0-34AB-4AC3-A674-D7E438C603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93AD80AB-575A-4D50-A561-CE310E06BF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4C11A99-7E93-4B54-B1CE-D90D45325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25A3E814-2D04-4881-B9E9-81ADDC0C97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073D9FB4-F4AF-4974-A734-C9300D210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081A1414-A8F5-43F1-BA51-B058EF2C05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E41588DC-3C7F-4695-A42A-B5ABEA8B51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3884DF6D-4C87-4B4A-A918-B3F3C8BE35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CF26F2A0-B8D0-48D4-A9A9-BEB75CFF1F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7A9177E1-A6DC-4200-9D85-31A348E027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7DA218E3-83A8-45E8-B2E3-4B693606C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31E51433-E260-493C-8A94-FCE7FD9BA2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3A74FFD3-BE5F-435D-AC22-825B6E049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B3420F88-93EB-4790-A2BD-EFF61E77B0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3875302B-159F-4E81-AD49-154BAA8F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BE9966CE-BC06-4CEB-877D-34D9D1C2E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889924EA-8A9B-4ED5-8CF2-E184EE89D2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300C1FB1-E227-40EE-A773-071D080BD1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14F26B5D-6E35-40E8-90DF-FD65CB33FA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059D8F05-F701-45A6-9377-454642C21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5F57ACF8-D510-4715-B964-20D980558C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51053CDD-687F-481B-86FB-56DA74C55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76B24CA5-1578-43AE-8ED8-CB9F7EA62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A3208550-AB5B-4E2B-914A-270D30163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D4120D7E-20EE-4413-A541-781EA43508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9C0CC66E-BFF1-47FD-8C37-092016FBE2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09D9AD44-3983-44A2-9DBA-6C5FF3C47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71915592-B946-43D1-AE24-B72B17FC58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3AC48622-C7DC-416F-B14F-AB0C6A3EF5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C122E9A7-0590-453C-AC3A-88265131C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78246847-0B72-46B3-9243-7A7B92E212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207FF669-6E9C-47DF-A1A0-6676692794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06905CAD-DCDC-4965-969E-3BA793FCA8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7E82B7F4-81C1-4A48-A3C9-B9DE741C94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53D306B7-0050-4206-8020-D3F81BC4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BE50823B-85BA-4734-A0E5-99F2D027C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1F26CEA8-889B-4F33-AE59-91F66E1602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E64E5726-D6A2-4541-9EB4-0D455BFB1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B5A9478C-31E8-4C23-856A-5B4D6936B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D4D55AFD-7163-47DF-8918-6BCF397B55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20C5BF88-D776-4C9B-89BD-85EE0DCE81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0A0347C6-25EE-4289-B805-750B30ABB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4C83C9E0-7820-4EA4-B9AA-AD6E0719F3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7E1B6DEA-553D-4733-9A45-3A28D118B6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BE647149-B885-4A7D-B57E-A9762FF951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3FFCDDD6-EA47-4BA4-914F-B4AD52A7D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18C5FC42-4A56-48D7-9C6F-EE6973256C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E58746BA-672F-48B8-BA1D-E317498C1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75C60814-753C-4243-BD88-443E240D6B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174EB8C9-709B-42D9-9948-434CAA5E0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786AB5B1-D0D7-4FE2-9A7D-BF9C01F7D7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718E7606-3FC9-4354-BCF8-A980AE6DFA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199597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 name="Title 1">
            <a:extLst>
              <a:ext uri="{FF2B5EF4-FFF2-40B4-BE49-F238E27FC236}">
                <a16:creationId xmlns:a16="http://schemas.microsoft.com/office/drawing/2014/main" id="{659E8A50-FAFC-2F55-21E1-D873FFDA2412}"/>
              </a:ext>
            </a:extLst>
          </p:cNvPr>
          <p:cNvSpPr>
            <a:spLocks noGrp="1"/>
          </p:cNvSpPr>
          <p:nvPr>
            <p:ph type="title"/>
          </p:nvPr>
        </p:nvSpPr>
        <p:spPr>
          <a:xfrm>
            <a:off x="93901" y="1136734"/>
            <a:ext cx="4114571" cy="4296387"/>
          </a:xfrm>
        </p:spPr>
        <p:txBody>
          <a:bodyPr>
            <a:normAutofit/>
          </a:bodyPr>
          <a:lstStyle/>
          <a:p>
            <a:pPr algn="ctr"/>
            <a:r>
              <a:rPr lang="en-US" sz="4400" dirty="0">
                <a:solidFill>
                  <a:schemeClr val="bg1"/>
                </a:solidFill>
              </a:rPr>
              <a:t>Findings &amp; Dataset Descriptions - </a:t>
            </a:r>
            <a:r>
              <a:rPr lang="en-US" dirty="0">
                <a:solidFill>
                  <a:schemeClr val="bg1"/>
                </a:solidFill>
              </a:rPr>
              <a:t>Topic Keywords</a:t>
            </a:r>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
        <p:nvSpPr>
          <p:cNvPr id="4" name="Connector 3">
            <a:extLst>
              <a:ext uri="{FF2B5EF4-FFF2-40B4-BE49-F238E27FC236}">
                <a16:creationId xmlns:a16="http://schemas.microsoft.com/office/drawing/2014/main" id="{057A7B77-826A-BC78-39EE-685F0DA9736F}"/>
              </a:ext>
            </a:extLst>
          </p:cNvPr>
          <p:cNvSpPr/>
          <p:nvPr/>
        </p:nvSpPr>
        <p:spPr>
          <a:xfrm>
            <a:off x="8216900" y="2286000"/>
            <a:ext cx="520700" cy="444500"/>
          </a:xfrm>
          <a:prstGeom prst="flowChartConnector">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graphicFrame>
        <p:nvGraphicFramePr>
          <p:cNvPr id="6" name="Table 5">
            <a:extLst>
              <a:ext uri="{FF2B5EF4-FFF2-40B4-BE49-F238E27FC236}">
                <a16:creationId xmlns:a16="http://schemas.microsoft.com/office/drawing/2014/main" id="{415EE886-2542-68E3-996E-B7180A2E03B6}"/>
              </a:ext>
            </a:extLst>
          </p:cNvPr>
          <p:cNvGraphicFramePr>
            <a:graphicFrameLocks noGrp="1"/>
          </p:cNvGraphicFramePr>
          <p:nvPr>
            <p:extLst>
              <p:ext uri="{D42A27DB-BD31-4B8C-83A1-F6EECF244321}">
                <p14:modId xmlns:p14="http://schemas.microsoft.com/office/powerpoint/2010/main" val="2027091907"/>
              </p:ext>
            </p:extLst>
          </p:nvPr>
        </p:nvGraphicFramePr>
        <p:xfrm>
          <a:off x="4302374" y="696033"/>
          <a:ext cx="7180726" cy="5177790"/>
        </p:xfrm>
        <a:graphic>
          <a:graphicData uri="http://schemas.openxmlformats.org/drawingml/2006/table">
            <a:tbl>
              <a:tblPr firstRow="1" bandRow="1">
                <a:tableStyleId>{2D5ABB26-0587-4C30-8999-92F81FD0307C}</a:tableStyleId>
              </a:tblPr>
              <a:tblGrid>
                <a:gridCol w="7180726">
                  <a:extLst>
                    <a:ext uri="{9D8B030D-6E8A-4147-A177-3AD203B41FA5}">
                      <a16:colId xmlns:a16="http://schemas.microsoft.com/office/drawing/2014/main" val="939107252"/>
                    </a:ext>
                  </a:extLst>
                </a:gridCol>
              </a:tblGrid>
              <a:tr h="709915">
                <a:tc>
                  <a:txBody>
                    <a:bodyPr/>
                    <a:lstStyle/>
                    <a:p>
                      <a:pPr algn="ctr"/>
                      <a:r>
                        <a:rPr lang="en-US" sz="1400" b="1" dirty="0">
                          <a:solidFill>
                            <a:schemeClr val="tx1"/>
                          </a:solidFill>
                        </a:rPr>
                        <a:t>Topic 1</a:t>
                      </a:r>
                    </a:p>
                    <a:p>
                      <a:pPr algn="ctr"/>
                      <a:r>
                        <a:rPr lang="en-US" sz="1400" b="0" i="0" kern="1200" dirty="0">
                          <a:solidFill>
                            <a:schemeClr val="tx1"/>
                          </a:solidFill>
                          <a:effectLst/>
                          <a:latin typeface="+mn-lt"/>
                          <a:ea typeface="+mn-ea"/>
                          <a:cs typeface="+mn-cs"/>
                        </a:rPr>
                        <a:t>link, tap, bio, find, said, show, getti, can, read, month, dune, star, say, will, one, film, scientist, home, use, like</a:t>
                      </a:r>
                      <a:endParaRPr lang="en-US" sz="1400" b="1" dirty="0">
                        <a:solidFill>
                          <a:schemeClr val="tx1"/>
                        </a:solidFill>
                      </a:endParaRPr>
                    </a:p>
                  </a:txBody>
                  <a:tcPr>
                    <a:solidFill>
                      <a:schemeClr val="bg1"/>
                    </a:solidFill>
                  </a:tcPr>
                </a:tc>
                <a:extLst>
                  <a:ext uri="{0D108BD9-81ED-4DB2-BD59-A6C34878D82A}">
                    <a16:rowId xmlns:a16="http://schemas.microsoft.com/office/drawing/2014/main" val="2236640837"/>
                  </a:ext>
                </a:extLst>
              </a:tr>
              <a:tr h="76009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2</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link, bio, tap, find, moon, said, read, will, trump, year, donald, time, state, see, bbcnewss, biden, republican, getti, alabama, last</a:t>
                      </a:r>
                      <a:endParaRPr lang="en-US" sz="1400" b="1" dirty="0">
                        <a:solidFill>
                          <a:schemeClr val="tx1"/>
                        </a:solidFill>
                      </a:endParaRPr>
                    </a:p>
                  </a:txBody>
                  <a:tcPr>
                    <a:solidFill>
                      <a:schemeClr val="bg1"/>
                    </a:solidFill>
                  </a:tcPr>
                </a:tc>
                <a:extLst>
                  <a:ext uri="{0D108BD9-81ED-4DB2-BD59-A6C34878D82A}">
                    <a16:rowId xmlns:a16="http://schemas.microsoft.com/office/drawing/2014/main" val="186678831"/>
                  </a:ext>
                </a:extLst>
              </a:tr>
              <a:tr h="7099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3</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bio, tap, link, said, film, bafta, award, see, getti, year, read, best, star, british, fan, actor, play, one, night, first</a:t>
                      </a:r>
                      <a:endParaRPr lang="en-US" sz="1400" b="1" dirty="0">
                        <a:solidFill>
                          <a:schemeClr val="tx1"/>
                        </a:solidFill>
                      </a:endParaRPr>
                    </a:p>
                  </a:txBody>
                  <a:tcPr>
                    <a:solidFill>
                      <a:schemeClr val="bg1"/>
                    </a:solidFill>
                  </a:tcPr>
                </a:tc>
                <a:extLst>
                  <a:ext uri="{0D108BD9-81ED-4DB2-BD59-A6C34878D82A}">
                    <a16:rowId xmlns:a16="http://schemas.microsoft.com/office/drawing/2014/main" val="900520707"/>
                  </a:ext>
                </a:extLst>
              </a:tr>
              <a:tr h="7099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4</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said, bio, tap, link, find, one, report, read, bbcnewss, new, time, getti, famili, year, known, will, museum, line, miss, four</a:t>
                      </a:r>
                      <a:endParaRPr lang="en-US" sz="1400" b="1" dirty="0">
                        <a:solidFill>
                          <a:schemeClr val="tx1"/>
                        </a:solidFill>
                      </a:endParaRPr>
                    </a:p>
                  </a:txBody>
                  <a:tcPr>
                    <a:solidFill>
                      <a:schemeClr val="bg1"/>
                    </a:solidFill>
                  </a:tcPr>
                </a:tc>
                <a:extLst>
                  <a:ext uri="{0D108BD9-81ED-4DB2-BD59-A6C34878D82A}">
                    <a16:rowId xmlns:a16="http://schemas.microsoft.com/office/drawing/2014/main" val="3366191284"/>
                  </a:ext>
                </a:extLst>
              </a:tr>
              <a:tr h="7099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5</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bio, link, tap, peopl, read, fire, kill, bbcnewss, said, gaza, rescu, attack, bridg, baltimor, two, call, find, israel, least, polic</a:t>
                      </a:r>
                      <a:endParaRPr lang="en-US" sz="1400" b="1" dirty="0">
                        <a:solidFill>
                          <a:schemeClr val="tx1"/>
                        </a:solidFill>
                      </a:endParaRPr>
                    </a:p>
                  </a:txBody>
                  <a:tcPr>
                    <a:solidFill>
                      <a:schemeClr val="bg1"/>
                    </a:solidFill>
                  </a:tcPr>
                </a:tc>
                <a:extLst>
                  <a:ext uri="{0D108BD9-81ED-4DB2-BD59-A6C34878D82A}">
                    <a16:rowId xmlns:a16="http://schemas.microsoft.com/office/drawing/2014/main" val="368661012"/>
                  </a:ext>
                </a:extLst>
              </a:tr>
              <a:tr h="7099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6</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link, bio, tap, year, said, world, getti, read, will, million, peopl, student, tree, find, last, debt, bbcnewss, new, hear, announc</a:t>
                      </a:r>
                      <a:endParaRPr lang="en-US" sz="1400" b="1" dirty="0">
                        <a:solidFill>
                          <a:schemeClr val="tx1"/>
                        </a:solidFill>
                      </a:endParaRPr>
                    </a:p>
                  </a:txBody>
                  <a:tcPr>
                    <a:solidFill>
                      <a:schemeClr val="bg1"/>
                    </a:solidFill>
                  </a:tcPr>
                </a:tc>
                <a:extLst>
                  <a:ext uri="{0D108BD9-81ED-4DB2-BD59-A6C34878D82A}">
                    <a16:rowId xmlns:a16="http://schemas.microsoft.com/office/drawing/2014/main" val="2520127116"/>
                  </a:ext>
                </a:extLst>
              </a:tr>
              <a:tr h="76009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7</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said, link, tap, bio, read, putin, russia, will, presid, one, getti, new, prison, servic, bbcnewss, russian, made, sinc, countri, navalni</a:t>
                      </a:r>
                      <a:endParaRPr lang="en-US" sz="1400" b="1" dirty="0">
                        <a:solidFill>
                          <a:schemeClr val="tx1"/>
                        </a:solidFill>
                      </a:endParaRPr>
                    </a:p>
                  </a:txBody>
                  <a:tcPr>
                    <a:solidFill>
                      <a:schemeClr val="bg1"/>
                    </a:solidFill>
                  </a:tcPr>
                </a:tc>
                <a:extLst>
                  <a:ext uri="{0D108BD9-81ED-4DB2-BD59-A6C34878D82A}">
                    <a16:rowId xmlns:a16="http://schemas.microsoft.com/office/drawing/2014/main" val="493287103"/>
                  </a:ext>
                </a:extLst>
              </a:tr>
            </a:tbl>
          </a:graphicData>
        </a:graphic>
      </p:graphicFrame>
    </p:spTree>
    <p:extLst>
      <p:ext uri="{BB962C8B-B14F-4D97-AF65-F5344CB8AC3E}">
        <p14:creationId xmlns:p14="http://schemas.microsoft.com/office/powerpoint/2010/main" val="30663785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
        <p:nvSpPr>
          <p:cNvPr id="4" name="Connector 3">
            <a:extLst>
              <a:ext uri="{FF2B5EF4-FFF2-40B4-BE49-F238E27FC236}">
                <a16:creationId xmlns:a16="http://schemas.microsoft.com/office/drawing/2014/main" id="{057A7B77-826A-BC78-39EE-685F0DA9736F}"/>
              </a:ext>
            </a:extLst>
          </p:cNvPr>
          <p:cNvSpPr/>
          <p:nvPr/>
        </p:nvSpPr>
        <p:spPr>
          <a:xfrm>
            <a:off x="8216900" y="2286000"/>
            <a:ext cx="520700" cy="444500"/>
          </a:xfrm>
          <a:prstGeom prst="flowChartConnector">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graphicFrame>
        <p:nvGraphicFramePr>
          <p:cNvPr id="6" name="Table 5">
            <a:extLst>
              <a:ext uri="{FF2B5EF4-FFF2-40B4-BE49-F238E27FC236}">
                <a16:creationId xmlns:a16="http://schemas.microsoft.com/office/drawing/2014/main" id="{415EE886-2542-68E3-996E-B7180A2E03B6}"/>
              </a:ext>
            </a:extLst>
          </p:cNvPr>
          <p:cNvGraphicFramePr>
            <a:graphicFrameLocks noGrp="1"/>
          </p:cNvGraphicFramePr>
          <p:nvPr>
            <p:extLst>
              <p:ext uri="{D42A27DB-BD31-4B8C-83A1-F6EECF244321}">
                <p14:modId xmlns:p14="http://schemas.microsoft.com/office/powerpoint/2010/main" val="148839747"/>
              </p:ext>
            </p:extLst>
          </p:nvPr>
        </p:nvGraphicFramePr>
        <p:xfrm>
          <a:off x="4302374" y="696033"/>
          <a:ext cx="7180726" cy="5177790"/>
        </p:xfrm>
        <a:graphic>
          <a:graphicData uri="http://schemas.openxmlformats.org/drawingml/2006/table">
            <a:tbl>
              <a:tblPr firstRow="1" bandRow="1">
                <a:tableStyleId>{2D5ABB26-0587-4C30-8999-92F81FD0307C}</a:tableStyleId>
              </a:tblPr>
              <a:tblGrid>
                <a:gridCol w="7180726">
                  <a:extLst>
                    <a:ext uri="{9D8B030D-6E8A-4147-A177-3AD203B41FA5}">
                      <a16:colId xmlns:a16="http://schemas.microsoft.com/office/drawing/2014/main" val="939107252"/>
                    </a:ext>
                  </a:extLst>
                </a:gridCol>
              </a:tblGrid>
              <a:tr h="709915">
                <a:tc>
                  <a:txBody>
                    <a:bodyPr/>
                    <a:lstStyle/>
                    <a:p>
                      <a:pPr algn="ctr"/>
                      <a:r>
                        <a:rPr lang="en-US" sz="1400" b="1" dirty="0">
                          <a:solidFill>
                            <a:schemeClr val="tx1"/>
                          </a:solidFill>
                        </a:rPr>
                        <a:t>Topic 1: Sci-Fi Films and Science (16%)</a:t>
                      </a:r>
                    </a:p>
                    <a:p>
                      <a:pPr algn="ctr"/>
                      <a:r>
                        <a:rPr lang="en-US" sz="1400" b="0" i="0" kern="1200" dirty="0">
                          <a:solidFill>
                            <a:schemeClr val="tx1"/>
                          </a:solidFill>
                          <a:effectLst/>
                          <a:latin typeface="+mn-lt"/>
                          <a:ea typeface="+mn-ea"/>
                          <a:cs typeface="+mn-cs"/>
                        </a:rPr>
                        <a:t>link, tap, bio, find, said, </a:t>
                      </a:r>
                      <a:r>
                        <a:rPr lang="en-US" sz="1400" b="0" i="0" u="sng" kern="1200" dirty="0">
                          <a:solidFill>
                            <a:schemeClr val="tx1"/>
                          </a:solidFill>
                          <a:effectLst/>
                          <a:latin typeface="+mn-lt"/>
                          <a:ea typeface="+mn-ea"/>
                          <a:cs typeface="+mn-cs"/>
                        </a:rPr>
                        <a:t>show</a:t>
                      </a:r>
                      <a:r>
                        <a:rPr lang="en-US" sz="1400" b="0" i="0" kern="1200" dirty="0">
                          <a:solidFill>
                            <a:schemeClr val="tx1"/>
                          </a:solidFill>
                          <a:effectLst/>
                          <a:latin typeface="+mn-lt"/>
                          <a:ea typeface="+mn-ea"/>
                          <a:cs typeface="+mn-cs"/>
                        </a:rPr>
                        <a:t>, getti, can, read, </a:t>
                      </a:r>
                      <a:r>
                        <a:rPr lang="en-US" sz="1400" b="0" i="0" u="sng" kern="1200" dirty="0">
                          <a:solidFill>
                            <a:schemeClr val="tx1"/>
                          </a:solidFill>
                          <a:effectLst/>
                          <a:latin typeface="+mn-lt"/>
                          <a:ea typeface="+mn-ea"/>
                          <a:cs typeface="+mn-cs"/>
                        </a:rPr>
                        <a:t>month</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dune</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star</a:t>
                      </a:r>
                      <a:r>
                        <a:rPr lang="en-US" sz="1400" b="0" i="0" kern="1200" dirty="0">
                          <a:solidFill>
                            <a:schemeClr val="tx1"/>
                          </a:solidFill>
                          <a:effectLst/>
                          <a:latin typeface="+mn-lt"/>
                          <a:ea typeface="+mn-ea"/>
                          <a:cs typeface="+mn-cs"/>
                        </a:rPr>
                        <a:t>, say, will, one, </a:t>
                      </a:r>
                      <a:r>
                        <a:rPr lang="en-US" sz="1400" b="0" i="0" u="sng" kern="1200" dirty="0">
                          <a:solidFill>
                            <a:schemeClr val="tx1"/>
                          </a:solidFill>
                          <a:effectLst/>
                          <a:latin typeface="+mn-lt"/>
                          <a:ea typeface="+mn-ea"/>
                          <a:cs typeface="+mn-cs"/>
                        </a:rPr>
                        <a:t>film</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scientist</a:t>
                      </a:r>
                      <a:r>
                        <a:rPr lang="en-US" sz="1400" b="0" i="0" kern="1200" dirty="0">
                          <a:solidFill>
                            <a:schemeClr val="tx1"/>
                          </a:solidFill>
                          <a:effectLst/>
                          <a:latin typeface="+mn-lt"/>
                          <a:ea typeface="+mn-ea"/>
                          <a:cs typeface="+mn-cs"/>
                        </a:rPr>
                        <a:t>, home, use, like</a:t>
                      </a:r>
                      <a:endParaRPr lang="en-US" sz="1400" b="1" dirty="0">
                        <a:solidFill>
                          <a:schemeClr val="tx1"/>
                        </a:solidFill>
                      </a:endParaRPr>
                    </a:p>
                  </a:txBody>
                  <a:tcPr>
                    <a:solidFill>
                      <a:schemeClr val="bg1"/>
                    </a:solidFill>
                  </a:tcPr>
                </a:tc>
                <a:extLst>
                  <a:ext uri="{0D108BD9-81ED-4DB2-BD59-A6C34878D82A}">
                    <a16:rowId xmlns:a16="http://schemas.microsoft.com/office/drawing/2014/main" val="2236640837"/>
                  </a:ext>
                </a:extLst>
              </a:tr>
              <a:tr h="76009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2: Political News (14%)</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link, bio, tap, find, </a:t>
                      </a:r>
                      <a:r>
                        <a:rPr lang="en-US" sz="1400" b="0" i="0" u="none" kern="1200" dirty="0">
                          <a:solidFill>
                            <a:schemeClr val="tx1"/>
                          </a:solidFill>
                          <a:effectLst/>
                          <a:latin typeface="+mn-lt"/>
                          <a:ea typeface="+mn-ea"/>
                          <a:cs typeface="+mn-cs"/>
                        </a:rPr>
                        <a:t>moon</a:t>
                      </a:r>
                      <a:r>
                        <a:rPr lang="en-US" sz="1400" b="0" i="0" kern="1200" dirty="0">
                          <a:solidFill>
                            <a:schemeClr val="tx1"/>
                          </a:solidFill>
                          <a:effectLst/>
                          <a:latin typeface="+mn-lt"/>
                          <a:ea typeface="+mn-ea"/>
                          <a:cs typeface="+mn-cs"/>
                        </a:rPr>
                        <a:t>, said, read, will, </a:t>
                      </a:r>
                      <a:r>
                        <a:rPr lang="en-US" sz="1400" b="0" i="0" u="sng" kern="1200" dirty="0">
                          <a:solidFill>
                            <a:schemeClr val="tx1"/>
                          </a:solidFill>
                          <a:effectLst/>
                          <a:latin typeface="+mn-lt"/>
                          <a:ea typeface="+mn-ea"/>
                          <a:cs typeface="+mn-cs"/>
                        </a:rPr>
                        <a:t>trump</a:t>
                      </a:r>
                      <a:r>
                        <a:rPr lang="en-US" sz="1400" b="0" i="0" kern="1200" dirty="0">
                          <a:solidFill>
                            <a:schemeClr val="tx1"/>
                          </a:solidFill>
                          <a:effectLst/>
                          <a:latin typeface="+mn-lt"/>
                          <a:ea typeface="+mn-ea"/>
                          <a:cs typeface="+mn-cs"/>
                        </a:rPr>
                        <a:t>, year, </a:t>
                      </a:r>
                      <a:r>
                        <a:rPr lang="en-US" sz="1400" b="0" i="0" u="sng" kern="1200" dirty="0">
                          <a:solidFill>
                            <a:schemeClr val="tx1"/>
                          </a:solidFill>
                          <a:effectLst/>
                          <a:latin typeface="+mn-lt"/>
                          <a:ea typeface="+mn-ea"/>
                          <a:cs typeface="+mn-cs"/>
                        </a:rPr>
                        <a:t>donald</a:t>
                      </a:r>
                      <a:r>
                        <a:rPr lang="en-US" sz="1400" b="0" i="0" kern="1200" dirty="0">
                          <a:solidFill>
                            <a:schemeClr val="tx1"/>
                          </a:solidFill>
                          <a:effectLst/>
                          <a:latin typeface="+mn-lt"/>
                          <a:ea typeface="+mn-ea"/>
                          <a:cs typeface="+mn-cs"/>
                        </a:rPr>
                        <a:t>, time, </a:t>
                      </a:r>
                      <a:r>
                        <a:rPr lang="en-US" sz="1400" b="0" i="0" u="sng" kern="1200" dirty="0">
                          <a:solidFill>
                            <a:schemeClr val="tx1"/>
                          </a:solidFill>
                          <a:effectLst/>
                          <a:latin typeface="+mn-lt"/>
                          <a:ea typeface="+mn-ea"/>
                          <a:cs typeface="+mn-cs"/>
                        </a:rPr>
                        <a:t>state</a:t>
                      </a:r>
                      <a:r>
                        <a:rPr lang="en-US" sz="1400" b="0" i="0" kern="1200" dirty="0">
                          <a:solidFill>
                            <a:schemeClr val="tx1"/>
                          </a:solidFill>
                          <a:effectLst/>
                          <a:latin typeface="+mn-lt"/>
                          <a:ea typeface="+mn-ea"/>
                          <a:cs typeface="+mn-cs"/>
                        </a:rPr>
                        <a:t>, see, </a:t>
                      </a:r>
                      <a:r>
                        <a:rPr lang="en-US" sz="1400" b="0" i="0" u="sng" kern="1200" dirty="0">
                          <a:solidFill>
                            <a:schemeClr val="tx1"/>
                          </a:solidFill>
                          <a:effectLst/>
                          <a:latin typeface="+mn-lt"/>
                          <a:ea typeface="+mn-ea"/>
                          <a:cs typeface="+mn-cs"/>
                        </a:rPr>
                        <a:t>bbcnewss</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biden</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republican</a:t>
                      </a:r>
                      <a:r>
                        <a:rPr lang="en-US" sz="1400" b="0" i="0" kern="1200" dirty="0">
                          <a:solidFill>
                            <a:schemeClr val="tx1"/>
                          </a:solidFill>
                          <a:effectLst/>
                          <a:latin typeface="+mn-lt"/>
                          <a:ea typeface="+mn-ea"/>
                          <a:cs typeface="+mn-cs"/>
                        </a:rPr>
                        <a:t>, getti, </a:t>
                      </a:r>
                      <a:r>
                        <a:rPr lang="en-US" sz="1400" b="0" i="0" u="sng" kern="1200" dirty="0">
                          <a:solidFill>
                            <a:schemeClr val="tx1"/>
                          </a:solidFill>
                          <a:effectLst/>
                          <a:latin typeface="+mn-lt"/>
                          <a:ea typeface="+mn-ea"/>
                          <a:cs typeface="+mn-cs"/>
                        </a:rPr>
                        <a:t>alabama</a:t>
                      </a:r>
                      <a:r>
                        <a:rPr lang="en-US" sz="1400" b="0" i="0" kern="1200" dirty="0">
                          <a:solidFill>
                            <a:schemeClr val="tx1"/>
                          </a:solidFill>
                          <a:effectLst/>
                          <a:latin typeface="+mn-lt"/>
                          <a:ea typeface="+mn-ea"/>
                          <a:cs typeface="+mn-cs"/>
                        </a:rPr>
                        <a:t>, last</a:t>
                      </a:r>
                      <a:endParaRPr lang="en-US" sz="1400" b="1" dirty="0">
                        <a:solidFill>
                          <a:schemeClr val="tx1"/>
                        </a:solidFill>
                      </a:endParaRPr>
                    </a:p>
                  </a:txBody>
                  <a:tcPr>
                    <a:solidFill>
                      <a:schemeClr val="bg1"/>
                    </a:solidFill>
                  </a:tcPr>
                </a:tc>
                <a:extLst>
                  <a:ext uri="{0D108BD9-81ED-4DB2-BD59-A6C34878D82A}">
                    <a16:rowId xmlns:a16="http://schemas.microsoft.com/office/drawing/2014/main" val="186678831"/>
                  </a:ext>
                </a:extLst>
              </a:tr>
              <a:tr h="7099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3: Film Industry Awards (14%)</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bio, tap, link, said, </a:t>
                      </a:r>
                      <a:r>
                        <a:rPr lang="en-US" sz="1400" b="0" i="0" u="sng" kern="1200" dirty="0">
                          <a:solidFill>
                            <a:schemeClr val="tx1"/>
                          </a:solidFill>
                          <a:effectLst/>
                          <a:latin typeface="+mn-lt"/>
                          <a:ea typeface="+mn-ea"/>
                          <a:cs typeface="+mn-cs"/>
                        </a:rPr>
                        <a:t>film</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bafta</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award</a:t>
                      </a:r>
                      <a:r>
                        <a:rPr lang="en-US" sz="1400" b="0" i="0" kern="1200" dirty="0">
                          <a:solidFill>
                            <a:schemeClr val="tx1"/>
                          </a:solidFill>
                          <a:effectLst/>
                          <a:latin typeface="+mn-lt"/>
                          <a:ea typeface="+mn-ea"/>
                          <a:cs typeface="+mn-cs"/>
                        </a:rPr>
                        <a:t>, see, getti, </a:t>
                      </a:r>
                      <a:r>
                        <a:rPr lang="en-US" sz="1400" b="0" i="0" u="sng" kern="1200" dirty="0">
                          <a:solidFill>
                            <a:schemeClr val="tx1"/>
                          </a:solidFill>
                          <a:effectLst/>
                          <a:latin typeface="+mn-lt"/>
                          <a:ea typeface="+mn-ea"/>
                          <a:cs typeface="+mn-cs"/>
                        </a:rPr>
                        <a:t>year</a:t>
                      </a:r>
                      <a:r>
                        <a:rPr lang="en-US" sz="1400" b="0" i="0" kern="1200" dirty="0">
                          <a:solidFill>
                            <a:schemeClr val="tx1"/>
                          </a:solidFill>
                          <a:effectLst/>
                          <a:latin typeface="+mn-lt"/>
                          <a:ea typeface="+mn-ea"/>
                          <a:cs typeface="+mn-cs"/>
                        </a:rPr>
                        <a:t>, read, </a:t>
                      </a:r>
                      <a:r>
                        <a:rPr lang="en-US" sz="1400" b="0" i="0" u="sng" kern="1200" dirty="0">
                          <a:solidFill>
                            <a:schemeClr val="tx1"/>
                          </a:solidFill>
                          <a:effectLst/>
                          <a:latin typeface="+mn-lt"/>
                          <a:ea typeface="+mn-ea"/>
                          <a:cs typeface="+mn-cs"/>
                        </a:rPr>
                        <a:t>best</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star</a:t>
                      </a:r>
                      <a:r>
                        <a:rPr lang="en-US" sz="1400" b="0" i="0" kern="1200" dirty="0">
                          <a:solidFill>
                            <a:schemeClr val="tx1"/>
                          </a:solidFill>
                          <a:effectLst/>
                          <a:latin typeface="+mn-lt"/>
                          <a:ea typeface="+mn-ea"/>
                          <a:cs typeface="+mn-cs"/>
                        </a:rPr>
                        <a:t>, british, fan, </a:t>
                      </a:r>
                      <a:r>
                        <a:rPr lang="en-US" sz="1400" b="0" i="0" u="sng" kern="1200" dirty="0">
                          <a:solidFill>
                            <a:schemeClr val="tx1"/>
                          </a:solidFill>
                          <a:effectLst/>
                          <a:latin typeface="+mn-lt"/>
                          <a:ea typeface="+mn-ea"/>
                          <a:cs typeface="+mn-cs"/>
                        </a:rPr>
                        <a:t>actor</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play</a:t>
                      </a:r>
                      <a:r>
                        <a:rPr lang="en-US" sz="1400" b="0" i="0" kern="1200" dirty="0">
                          <a:solidFill>
                            <a:schemeClr val="tx1"/>
                          </a:solidFill>
                          <a:effectLst/>
                          <a:latin typeface="+mn-lt"/>
                          <a:ea typeface="+mn-ea"/>
                          <a:cs typeface="+mn-cs"/>
                        </a:rPr>
                        <a:t>, one, night, first</a:t>
                      </a:r>
                      <a:endParaRPr lang="en-US" sz="1400" b="1" dirty="0">
                        <a:solidFill>
                          <a:schemeClr val="tx1"/>
                        </a:solidFill>
                      </a:endParaRPr>
                    </a:p>
                  </a:txBody>
                  <a:tcPr>
                    <a:solidFill>
                      <a:schemeClr val="bg1"/>
                    </a:solidFill>
                  </a:tcPr>
                </a:tc>
                <a:extLst>
                  <a:ext uri="{0D108BD9-81ED-4DB2-BD59-A6C34878D82A}">
                    <a16:rowId xmlns:a16="http://schemas.microsoft.com/office/drawing/2014/main" val="900520707"/>
                  </a:ext>
                </a:extLst>
              </a:tr>
              <a:tr h="7099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4: News Reports and Updates (12%)</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said, bio, tap, link, find, one, </a:t>
                      </a:r>
                      <a:r>
                        <a:rPr lang="en-US" sz="1400" b="0" i="0" u="sng" kern="1200" dirty="0">
                          <a:solidFill>
                            <a:schemeClr val="tx1"/>
                          </a:solidFill>
                          <a:effectLst/>
                          <a:latin typeface="+mn-lt"/>
                          <a:ea typeface="+mn-ea"/>
                          <a:cs typeface="+mn-cs"/>
                        </a:rPr>
                        <a:t>report</a:t>
                      </a:r>
                      <a:r>
                        <a:rPr lang="en-US" sz="1400" b="0" i="0" kern="1200" dirty="0">
                          <a:solidFill>
                            <a:schemeClr val="tx1"/>
                          </a:solidFill>
                          <a:effectLst/>
                          <a:latin typeface="+mn-lt"/>
                          <a:ea typeface="+mn-ea"/>
                          <a:cs typeface="+mn-cs"/>
                        </a:rPr>
                        <a:t>, read, </a:t>
                      </a:r>
                      <a:r>
                        <a:rPr lang="en-US" sz="1400" b="0" i="0" u="sng" kern="1200" dirty="0">
                          <a:solidFill>
                            <a:schemeClr val="tx1"/>
                          </a:solidFill>
                          <a:effectLst/>
                          <a:latin typeface="+mn-lt"/>
                          <a:ea typeface="+mn-ea"/>
                          <a:cs typeface="+mn-cs"/>
                        </a:rPr>
                        <a:t>bbcnewss</a:t>
                      </a:r>
                      <a:r>
                        <a:rPr lang="en-US" sz="1400" b="0" i="0" kern="1200" dirty="0">
                          <a:solidFill>
                            <a:schemeClr val="tx1"/>
                          </a:solidFill>
                          <a:effectLst/>
                          <a:latin typeface="+mn-lt"/>
                          <a:ea typeface="+mn-ea"/>
                          <a:cs typeface="+mn-cs"/>
                        </a:rPr>
                        <a:t>, new, time, getti, famili, year, known, will, </a:t>
                      </a:r>
                      <a:r>
                        <a:rPr lang="en-US" sz="1400" b="0" i="0" u="sng" kern="1200" dirty="0">
                          <a:solidFill>
                            <a:schemeClr val="tx1"/>
                          </a:solidFill>
                          <a:effectLst/>
                          <a:latin typeface="+mn-lt"/>
                          <a:ea typeface="+mn-ea"/>
                          <a:cs typeface="+mn-cs"/>
                        </a:rPr>
                        <a:t>museum</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line</a:t>
                      </a:r>
                      <a:r>
                        <a:rPr lang="en-US" sz="1400" b="0" i="0" kern="1200" dirty="0">
                          <a:solidFill>
                            <a:schemeClr val="tx1"/>
                          </a:solidFill>
                          <a:effectLst/>
                          <a:latin typeface="+mn-lt"/>
                          <a:ea typeface="+mn-ea"/>
                          <a:cs typeface="+mn-cs"/>
                        </a:rPr>
                        <a:t>, miss, four</a:t>
                      </a:r>
                      <a:endParaRPr lang="en-US" sz="1400" b="1" dirty="0">
                        <a:solidFill>
                          <a:schemeClr val="tx1"/>
                        </a:solidFill>
                      </a:endParaRPr>
                    </a:p>
                  </a:txBody>
                  <a:tcPr>
                    <a:solidFill>
                      <a:schemeClr val="bg1"/>
                    </a:solidFill>
                  </a:tcPr>
                </a:tc>
                <a:extLst>
                  <a:ext uri="{0D108BD9-81ED-4DB2-BD59-A6C34878D82A}">
                    <a16:rowId xmlns:a16="http://schemas.microsoft.com/office/drawing/2014/main" val="3366191284"/>
                  </a:ext>
                </a:extLst>
              </a:tr>
              <a:tr h="7099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5: World Conflict, Crisis, and Rescue  (20%)</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bio, link, tap, peopl, read, </a:t>
                      </a:r>
                      <a:r>
                        <a:rPr lang="en-US" sz="1400" b="0" i="0" u="sng" kern="1200" dirty="0">
                          <a:solidFill>
                            <a:schemeClr val="tx1"/>
                          </a:solidFill>
                          <a:effectLst/>
                          <a:latin typeface="+mn-lt"/>
                          <a:ea typeface="+mn-ea"/>
                          <a:cs typeface="+mn-cs"/>
                        </a:rPr>
                        <a:t>fire</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kill</a:t>
                      </a:r>
                      <a:r>
                        <a:rPr lang="en-US" sz="1400" b="0" i="0" kern="1200" dirty="0">
                          <a:solidFill>
                            <a:schemeClr val="tx1"/>
                          </a:solidFill>
                          <a:effectLst/>
                          <a:latin typeface="+mn-lt"/>
                          <a:ea typeface="+mn-ea"/>
                          <a:cs typeface="+mn-cs"/>
                        </a:rPr>
                        <a:t>, bbcnewss, said, </a:t>
                      </a:r>
                      <a:r>
                        <a:rPr lang="en-US" sz="1400" b="0" i="0" u="sng" kern="1200" dirty="0">
                          <a:solidFill>
                            <a:schemeClr val="tx1"/>
                          </a:solidFill>
                          <a:effectLst/>
                          <a:latin typeface="+mn-lt"/>
                          <a:ea typeface="+mn-ea"/>
                          <a:cs typeface="+mn-cs"/>
                        </a:rPr>
                        <a:t>gaza</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rescu</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attack</a:t>
                      </a:r>
                      <a:r>
                        <a:rPr lang="en-US" sz="1400" b="0" i="0" kern="1200" dirty="0">
                          <a:solidFill>
                            <a:schemeClr val="tx1"/>
                          </a:solidFill>
                          <a:effectLst/>
                          <a:latin typeface="+mn-lt"/>
                          <a:ea typeface="+mn-ea"/>
                          <a:cs typeface="+mn-cs"/>
                        </a:rPr>
                        <a:t>, bridg, baltimor, two, call, find, </a:t>
                      </a:r>
                      <a:r>
                        <a:rPr lang="en-US" sz="1400" b="0" i="0" u="sng" kern="1200" dirty="0">
                          <a:solidFill>
                            <a:schemeClr val="tx1"/>
                          </a:solidFill>
                          <a:effectLst/>
                          <a:latin typeface="+mn-lt"/>
                          <a:ea typeface="+mn-ea"/>
                          <a:cs typeface="+mn-cs"/>
                        </a:rPr>
                        <a:t>israel</a:t>
                      </a:r>
                      <a:r>
                        <a:rPr lang="en-US" sz="1400" b="0" i="0" kern="1200" dirty="0">
                          <a:solidFill>
                            <a:schemeClr val="tx1"/>
                          </a:solidFill>
                          <a:effectLst/>
                          <a:latin typeface="+mn-lt"/>
                          <a:ea typeface="+mn-ea"/>
                          <a:cs typeface="+mn-cs"/>
                        </a:rPr>
                        <a:t>, least, </a:t>
                      </a:r>
                      <a:r>
                        <a:rPr lang="en-US" sz="1400" b="0" i="0" u="sng" kern="1200" dirty="0">
                          <a:solidFill>
                            <a:schemeClr val="tx1"/>
                          </a:solidFill>
                          <a:effectLst/>
                          <a:latin typeface="+mn-lt"/>
                          <a:ea typeface="+mn-ea"/>
                          <a:cs typeface="+mn-cs"/>
                        </a:rPr>
                        <a:t>polic</a:t>
                      </a:r>
                      <a:endParaRPr lang="en-US" sz="1400" b="1" u="sng" dirty="0">
                        <a:solidFill>
                          <a:schemeClr val="tx1"/>
                        </a:solidFill>
                      </a:endParaRPr>
                    </a:p>
                  </a:txBody>
                  <a:tcPr>
                    <a:solidFill>
                      <a:schemeClr val="bg1"/>
                    </a:solidFill>
                  </a:tcPr>
                </a:tc>
                <a:extLst>
                  <a:ext uri="{0D108BD9-81ED-4DB2-BD59-A6C34878D82A}">
                    <a16:rowId xmlns:a16="http://schemas.microsoft.com/office/drawing/2014/main" val="368661012"/>
                  </a:ext>
                </a:extLst>
              </a:tr>
              <a:tr h="7099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6: Global Issues and Education (14%)</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link, bio, tap, year, said, </a:t>
                      </a:r>
                      <a:r>
                        <a:rPr lang="en-US" sz="1400" b="0" i="0" u="sng" kern="1200" dirty="0">
                          <a:solidFill>
                            <a:schemeClr val="tx1"/>
                          </a:solidFill>
                          <a:effectLst/>
                          <a:latin typeface="+mn-lt"/>
                          <a:ea typeface="+mn-ea"/>
                          <a:cs typeface="+mn-cs"/>
                        </a:rPr>
                        <a:t>world</a:t>
                      </a:r>
                      <a:r>
                        <a:rPr lang="en-US" sz="1400" b="0" i="0" kern="1200" dirty="0">
                          <a:solidFill>
                            <a:schemeClr val="tx1"/>
                          </a:solidFill>
                          <a:effectLst/>
                          <a:latin typeface="+mn-lt"/>
                          <a:ea typeface="+mn-ea"/>
                          <a:cs typeface="+mn-cs"/>
                        </a:rPr>
                        <a:t>, getti, read, will, </a:t>
                      </a:r>
                      <a:r>
                        <a:rPr lang="en-US" sz="1400" b="0" i="0" u="sng" kern="1200" dirty="0">
                          <a:solidFill>
                            <a:schemeClr val="tx1"/>
                          </a:solidFill>
                          <a:effectLst/>
                          <a:latin typeface="+mn-lt"/>
                          <a:ea typeface="+mn-ea"/>
                          <a:cs typeface="+mn-cs"/>
                        </a:rPr>
                        <a:t>million</a:t>
                      </a:r>
                      <a:r>
                        <a:rPr lang="en-US" sz="1400" b="0" i="0" kern="1200" dirty="0">
                          <a:solidFill>
                            <a:schemeClr val="tx1"/>
                          </a:solidFill>
                          <a:effectLst/>
                          <a:latin typeface="+mn-lt"/>
                          <a:ea typeface="+mn-ea"/>
                          <a:cs typeface="+mn-cs"/>
                        </a:rPr>
                        <a:t>, peopl, </a:t>
                      </a:r>
                      <a:r>
                        <a:rPr lang="en-US" sz="1400" b="0" i="0" u="sng" kern="1200" dirty="0">
                          <a:solidFill>
                            <a:schemeClr val="tx1"/>
                          </a:solidFill>
                          <a:effectLst/>
                          <a:latin typeface="+mn-lt"/>
                          <a:ea typeface="+mn-ea"/>
                          <a:cs typeface="+mn-cs"/>
                        </a:rPr>
                        <a:t>student</a:t>
                      </a:r>
                      <a:r>
                        <a:rPr lang="en-US" sz="1400" b="0" i="0" kern="1200" dirty="0">
                          <a:solidFill>
                            <a:schemeClr val="tx1"/>
                          </a:solidFill>
                          <a:effectLst/>
                          <a:latin typeface="+mn-lt"/>
                          <a:ea typeface="+mn-ea"/>
                          <a:cs typeface="+mn-cs"/>
                        </a:rPr>
                        <a:t>, tree, find, last, </a:t>
                      </a:r>
                      <a:r>
                        <a:rPr lang="en-US" sz="1400" b="0" i="0" u="sng" kern="1200" dirty="0">
                          <a:solidFill>
                            <a:schemeClr val="tx1"/>
                          </a:solidFill>
                          <a:effectLst/>
                          <a:latin typeface="+mn-lt"/>
                          <a:ea typeface="+mn-ea"/>
                          <a:cs typeface="+mn-cs"/>
                        </a:rPr>
                        <a:t>debt</a:t>
                      </a:r>
                      <a:r>
                        <a:rPr lang="en-US" sz="1400" b="0" i="0" kern="1200" dirty="0">
                          <a:solidFill>
                            <a:schemeClr val="tx1"/>
                          </a:solidFill>
                          <a:effectLst/>
                          <a:latin typeface="+mn-lt"/>
                          <a:ea typeface="+mn-ea"/>
                          <a:cs typeface="+mn-cs"/>
                        </a:rPr>
                        <a:t>, bbcnewss, new, hear, announc</a:t>
                      </a:r>
                      <a:endParaRPr lang="en-US" sz="1400" b="1" dirty="0">
                        <a:solidFill>
                          <a:schemeClr val="tx1"/>
                        </a:solidFill>
                      </a:endParaRPr>
                    </a:p>
                  </a:txBody>
                  <a:tcPr>
                    <a:solidFill>
                      <a:schemeClr val="bg1"/>
                    </a:solidFill>
                  </a:tcPr>
                </a:tc>
                <a:extLst>
                  <a:ext uri="{0D108BD9-81ED-4DB2-BD59-A6C34878D82A}">
                    <a16:rowId xmlns:a16="http://schemas.microsoft.com/office/drawing/2014/main" val="2520127116"/>
                  </a:ext>
                </a:extLst>
              </a:tr>
              <a:tr h="76009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tx1"/>
                          </a:solidFill>
                        </a:rPr>
                        <a:t>Topic 7: Russian Politics and Current Affairs (10%)</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said, link, tap, bio, read, </a:t>
                      </a:r>
                      <a:r>
                        <a:rPr lang="en-US" sz="1400" b="0" i="0" u="sng" kern="1200" dirty="0">
                          <a:solidFill>
                            <a:schemeClr val="tx1"/>
                          </a:solidFill>
                          <a:effectLst/>
                          <a:latin typeface="+mn-lt"/>
                          <a:ea typeface="+mn-ea"/>
                          <a:cs typeface="+mn-cs"/>
                        </a:rPr>
                        <a:t>putin</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russia</a:t>
                      </a:r>
                      <a:r>
                        <a:rPr lang="en-US" sz="1400" b="0" i="0" kern="1200" dirty="0">
                          <a:solidFill>
                            <a:schemeClr val="tx1"/>
                          </a:solidFill>
                          <a:effectLst/>
                          <a:latin typeface="+mn-lt"/>
                          <a:ea typeface="+mn-ea"/>
                          <a:cs typeface="+mn-cs"/>
                        </a:rPr>
                        <a:t>, will, </a:t>
                      </a:r>
                      <a:r>
                        <a:rPr lang="en-US" sz="1400" b="0" i="0" u="sng" kern="1200" dirty="0">
                          <a:solidFill>
                            <a:schemeClr val="tx1"/>
                          </a:solidFill>
                          <a:effectLst/>
                          <a:latin typeface="+mn-lt"/>
                          <a:ea typeface="+mn-ea"/>
                          <a:cs typeface="+mn-cs"/>
                        </a:rPr>
                        <a:t>presid</a:t>
                      </a:r>
                      <a:r>
                        <a:rPr lang="en-US" sz="1400" b="0" i="0" kern="1200" dirty="0">
                          <a:solidFill>
                            <a:schemeClr val="tx1"/>
                          </a:solidFill>
                          <a:effectLst/>
                          <a:latin typeface="+mn-lt"/>
                          <a:ea typeface="+mn-ea"/>
                          <a:cs typeface="+mn-cs"/>
                        </a:rPr>
                        <a:t>, one, getti, new, prison, servic, bbcnewss, </a:t>
                      </a:r>
                      <a:r>
                        <a:rPr lang="en-US" sz="1400" b="0" i="0" u="sng" kern="1200" dirty="0">
                          <a:solidFill>
                            <a:schemeClr val="tx1"/>
                          </a:solidFill>
                          <a:effectLst/>
                          <a:latin typeface="+mn-lt"/>
                          <a:ea typeface="+mn-ea"/>
                          <a:cs typeface="+mn-cs"/>
                        </a:rPr>
                        <a:t>russian</a:t>
                      </a:r>
                      <a:r>
                        <a:rPr lang="en-US" sz="1400" b="0" i="0" kern="1200" dirty="0">
                          <a:solidFill>
                            <a:schemeClr val="tx1"/>
                          </a:solidFill>
                          <a:effectLst/>
                          <a:latin typeface="+mn-lt"/>
                          <a:ea typeface="+mn-ea"/>
                          <a:cs typeface="+mn-cs"/>
                        </a:rPr>
                        <a:t>, made, sinc, </a:t>
                      </a:r>
                      <a:r>
                        <a:rPr lang="en-US" sz="1400" b="0" i="0" u="sng" kern="1200" dirty="0">
                          <a:solidFill>
                            <a:schemeClr val="tx1"/>
                          </a:solidFill>
                          <a:effectLst/>
                          <a:latin typeface="+mn-lt"/>
                          <a:ea typeface="+mn-ea"/>
                          <a:cs typeface="+mn-cs"/>
                        </a:rPr>
                        <a:t>countri</a:t>
                      </a:r>
                      <a:r>
                        <a:rPr lang="en-US" sz="1400" b="0" i="0" kern="1200" dirty="0">
                          <a:solidFill>
                            <a:schemeClr val="tx1"/>
                          </a:solidFill>
                          <a:effectLst/>
                          <a:latin typeface="+mn-lt"/>
                          <a:ea typeface="+mn-ea"/>
                          <a:cs typeface="+mn-cs"/>
                        </a:rPr>
                        <a:t>, </a:t>
                      </a:r>
                      <a:r>
                        <a:rPr lang="en-US" sz="1400" b="0" i="0" u="sng" kern="1200" dirty="0">
                          <a:solidFill>
                            <a:schemeClr val="tx1"/>
                          </a:solidFill>
                          <a:effectLst/>
                          <a:latin typeface="+mn-lt"/>
                          <a:ea typeface="+mn-ea"/>
                          <a:cs typeface="+mn-cs"/>
                        </a:rPr>
                        <a:t>navalni</a:t>
                      </a:r>
                      <a:endParaRPr lang="en-US" sz="1400" b="1" u="sng" dirty="0">
                        <a:solidFill>
                          <a:schemeClr val="tx1"/>
                        </a:solidFill>
                      </a:endParaRPr>
                    </a:p>
                  </a:txBody>
                  <a:tcPr>
                    <a:solidFill>
                      <a:schemeClr val="bg1"/>
                    </a:solidFill>
                  </a:tcPr>
                </a:tc>
                <a:extLst>
                  <a:ext uri="{0D108BD9-81ED-4DB2-BD59-A6C34878D82A}">
                    <a16:rowId xmlns:a16="http://schemas.microsoft.com/office/drawing/2014/main" val="493287103"/>
                  </a:ext>
                </a:extLst>
              </a:tr>
            </a:tbl>
          </a:graphicData>
        </a:graphic>
      </p:graphicFrame>
      <p:sp>
        <p:nvSpPr>
          <p:cNvPr id="7" name="Title 1">
            <a:extLst>
              <a:ext uri="{FF2B5EF4-FFF2-40B4-BE49-F238E27FC236}">
                <a16:creationId xmlns:a16="http://schemas.microsoft.com/office/drawing/2014/main" id="{5F0F1A18-43A0-6E05-202A-54BEBB996BDA}"/>
              </a:ext>
            </a:extLst>
          </p:cNvPr>
          <p:cNvSpPr txBox="1">
            <a:spLocks/>
          </p:cNvSpPr>
          <p:nvPr/>
        </p:nvSpPr>
        <p:spPr>
          <a:xfrm>
            <a:off x="93901" y="1136734"/>
            <a:ext cx="4114571" cy="42963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1"/>
                </a:solidFill>
              </a:rPr>
              <a:t>Findings &amp; Dataset Descriptions - Topic Keywords</a:t>
            </a:r>
          </a:p>
        </p:txBody>
      </p:sp>
    </p:spTree>
    <p:extLst>
      <p:ext uri="{BB962C8B-B14F-4D97-AF65-F5344CB8AC3E}">
        <p14:creationId xmlns:p14="http://schemas.microsoft.com/office/powerpoint/2010/main" val="2109081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 name="Title 1">
            <a:extLst>
              <a:ext uri="{FF2B5EF4-FFF2-40B4-BE49-F238E27FC236}">
                <a16:creationId xmlns:a16="http://schemas.microsoft.com/office/drawing/2014/main" id="{659E8A50-FAFC-2F55-21E1-D873FFDA2412}"/>
              </a:ext>
            </a:extLst>
          </p:cNvPr>
          <p:cNvSpPr>
            <a:spLocks noGrp="1"/>
          </p:cNvSpPr>
          <p:nvPr>
            <p:ph type="title"/>
          </p:nvPr>
        </p:nvSpPr>
        <p:spPr>
          <a:xfrm>
            <a:off x="-334971" y="1065168"/>
            <a:ext cx="4114571" cy="4296387"/>
          </a:xfrm>
        </p:spPr>
        <p:txBody>
          <a:bodyPr>
            <a:normAutofit/>
          </a:bodyPr>
          <a:lstStyle/>
          <a:p>
            <a:pPr algn="ctr"/>
            <a:r>
              <a:rPr lang="en-US" dirty="0">
                <a:solidFill>
                  <a:schemeClr val="bg1"/>
                </a:solidFill>
              </a:rPr>
              <a:t> Findings &amp; Dataset Descriptions - Effects</a:t>
            </a:r>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
        <p:nvSpPr>
          <p:cNvPr id="4" name="Connector 3">
            <a:extLst>
              <a:ext uri="{FF2B5EF4-FFF2-40B4-BE49-F238E27FC236}">
                <a16:creationId xmlns:a16="http://schemas.microsoft.com/office/drawing/2014/main" id="{057A7B77-826A-BC78-39EE-685F0DA9736F}"/>
              </a:ext>
            </a:extLst>
          </p:cNvPr>
          <p:cNvSpPr/>
          <p:nvPr/>
        </p:nvSpPr>
        <p:spPr>
          <a:xfrm>
            <a:off x="8216900" y="2286000"/>
            <a:ext cx="520700" cy="444500"/>
          </a:xfrm>
          <a:prstGeom prst="flowChartConnector">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pic>
        <p:nvPicPr>
          <p:cNvPr id="9" name="Picture 8" descr="A screenshot of a computer&#10;&#10;Description automatically generated">
            <a:extLst>
              <a:ext uri="{FF2B5EF4-FFF2-40B4-BE49-F238E27FC236}">
                <a16:creationId xmlns:a16="http://schemas.microsoft.com/office/drawing/2014/main" id="{45F03DF1-38C8-42D4-401B-9245E86519F1}"/>
              </a:ext>
            </a:extLst>
          </p:cNvPr>
          <p:cNvPicPr>
            <a:picLocks noChangeAspect="1"/>
          </p:cNvPicPr>
          <p:nvPr/>
        </p:nvPicPr>
        <p:blipFill>
          <a:blip r:embed="rId3"/>
          <a:stretch>
            <a:fillRect/>
          </a:stretch>
        </p:blipFill>
        <p:spPr>
          <a:xfrm>
            <a:off x="3456870" y="496851"/>
            <a:ext cx="8735130" cy="5433023"/>
          </a:xfrm>
          <a:prstGeom prst="rect">
            <a:avLst/>
          </a:prstGeom>
        </p:spPr>
      </p:pic>
    </p:spTree>
    <p:extLst>
      <p:ext uri="{BB962C8B-B14F-4D97-AF65-F5344CB8AC3E}">
        <p14:creationId xmlns:p14="http://schemas.microsoft.com/office/powerpoint/2010/main" val="18501914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D1EEB147-3D52-BFBF-A2FE-E567CFE45074}"/>
              </a:ext>
            </a:extLst>
          </p:cNvPr>
          <p:cNvSpPr>
            <a:spLocks noGrp="1"/>
          </p:cNvSpPr>
          <p:nvPr>
            <p:ph type="title"/>
          </p:nvPr>
        </p:nvSpPr>
        <p:spPr>
          <a:xfrm>
            <a:off x="1102367" y="1264801"/>
            <a:ext cx="4114571" cy="4296387"/>
          </a:xfrm>
        </p:spPr>
        <p:txBody>
          <a:bodyPr>
            <a:normAutofit/>
          </a:bodyPr>
          <a:lstStyle/>
          <a:p>
            <a:pPr algn="ctr"/>
            <a:r>
              <a:rPr lang="en-US" dirty="0">
                <a:solidFill>
                  <a:schemeClr val="bg1"/>
                </a:solidFill>
              </a:rPr>
              <a:t>Summary</a:t>
            </a:r>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5DE61920-BDC0-8D6F-ED74-9D7538BF3FD0}"/>
              </a:ext>
            </a:extLst>
          </p:cNvPr>
          <p:cNvSpPr>
            <a:spLocks noGrp="1"/>
          </p:cNvSpPr>
          <p:nvPr>
            <p:ph idx="1"/>
          </p:nvPr>
        </p:nvSpPr>
        <p:spPr>
          <a:xfrm>
            <a:off x="6234868" y="1345827"/>
            <a:ext cx="5217173" cy="4351338"/>
          </a:xfrm>
        </p:spPr>
        <p:txBody>
          <a:bodyPr>
            <a:normAutofit/>
          </a:bodyPr>
          <a:lstStyle/>
          <a:p>
            <a:r>
              <a:rPr lang="en-US" dirty="0">
                <a:solidFill>
                  <a:schemeClr val="bg1">
                    <a:lumMod val="85000"/>
                  </a:schemeClr>
                </a:solidFill>
              </a:rPr>
              <a:t>Computational Facial Analysis:</a:t>
            </a:r>
          </a:p>
          <a:p>
            <a:pPr lvl="1"/>
            <a:r>
              <a:rPr lang="en-US" dirty="0">
                <a:solidFill>
                  <a:schemeClr val="bg1">
                    <a:lumMod val="85000"/>
                  </a:schemeClr>
                </a:solidFill>
              </a:rPr>
              <a:t>Object Recognition and Classification</a:t>
            </a:r>
          </a:p>
          <a:p>
            <a:pPr lvl="1"/>
            <a:r>
              <a:rPr lang="en-US" dirty="0">
                <a:solidFill>
                  <a:schemeClr val="bg1">
                    <a:lumMod val="85000"/>
                  </a:schemeClr>
                </a:solidFill>
              </a:rPr>
              <a:t>Image Clustering</a:t>
            </a:r>
          </a:p>
          <a:p>
            <a:r>
              <a:rPr lang="en-US" dirty="0">
                <a:solidFill>
                  <a:schemeClr val="bg1">
                    <a:lumMod val="85000"/>
                  </a:schemeClr>
                </a:solidFill>
              </a:rPr>
              <a:t> Topic Modeling:</a:t>
            </a:r>
          </a:p>
          <a:p>
            <a:pPr lvl="1"/>
            <a:r>
              <a:rPr lang="en-US" dirty="0">
                <a:solidFill>
                  <a:schemeClr val="bg1">
                    <a:lumMod val="85000"/>
                  </a:schemeClr>
                </a:solidFill>
              </a:rPr>
              <a:t>Information Retrieval</a:t>
            </a:r>
          </a:p>
          <a:p>
            <a:pPr lvl="1"/>
            <a:r>
              <a:rPr lang="en-US" dirty="0">
                <a:solidFill>
                  <a:schemeClr val="bg1">
                    <a:lumMod val="85000"/>
                  </a:schemeClr>
                </a:solidFill>
              </a:rPr>
              <a:t>Classify a collection of documents into different “topics”</a:t>
            </a:r>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8628018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D1EEB147-3D52-BFBF-A2FE-E567CFE45074}"/>
              </a:ext>
            </a:extLst>
          </p:cNvPr>
          <p:cNvSpPr>
            <a:spLocks noGrp="1"/>
          </p:cNvSpPr>
          <p:nvPr>
            <p:ph type="title"/>
          </p:nvPr>
        </p:nvSpPr>
        <p:spPr>
          <a:xfrm>
            <a:off x="1170667" y="1255772"/>
            <a:ext cx="9850666" cy="4296387"/>
          </a:xfrm>
        </p:spPr>
        <p:txBody>
          <a:bodyPr>
            <a:normAutofit/>
          </a:bodyPr>
          <a:lstStyle/>
          <a:p>
            <a:pPr algn="ctr"/>
            <a:r>
              <a:rPr lang="en-US" sz="7200" dirty="0">
                <a:solidFill>
                  <a:schemeClr val="bg1"/>
                </a:solidFill>
              </a:rPr>
              <a:t>Questions?</a:t>
            </a:r>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243382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572FF9B-EFEC-B793-17A8-A301726FC580}"/>
              </a:ext>
            </a:extLst>
          </p:cNvPr>
          <p:cNvSpPr>
            <a:spLocks noGrp="1"/>
          </p:cNvSpPr>
          <p:nvPr>
            <p:ph type="title"/>
          </p:nvPr>
        </p:nvSpPr>
        <p:spPr>
          <a:xfrm>
            <a:off x="838200" y="1641752"/>
            <a:ext cx="4391024" cy="1323439"/>
          </a:xfrm>
        </p:spPr>
        <p:txBody>
          <a:bodyPr anchor="t">
            <a:normAutofit/>
          </a:bodyPr>
          <a:lstStyle/>
          <a:p>
            <a:pPr algn="ctr"/>
            <a:r>
              <a:rPr lang="en-US" sz="3400" dirty="0">
                <a:solidFill>
                  <a:schemeClr val="bg1"/>
                </a:solidFill>
              </a:rPr>
              <a:t>Data Source and Collection Procedures</a:t>
            </a:r>
          </a:p>
        </p:txBody>
      </p:sp>
      <p:sp>
        <p:nvSpPr>
          <p:cNvPr id="3" name="Content Placeholder 2">
            <a:extLst>
              <a:ext uri="{FF2B5EF4-FFF2-40B4-BE49-F238E27FC236}">
                <a16:creationId xmlns:a16="http://schemas.microsoft.com/office/drawing/2014/main" id="{7B2D4C6A-E999-7FC0-E531-453A9B4D89E6}"/>
              </a:ext>
            </a:extLst>
          </p:cNvPr>
          <p:cNvSpPr>
            <a:spLocks noGrp="1"/>
          </p:cNvSpPr>
          <p:nvPr>
            <p:ph idx="1"/>
          </p:nvPr>
        </p:nvSpPr>
        <p:spPr>
          <a:xfrm>
            <a:off x="838200" y="3146400"/>
            <a:ext cx="4391024" cy="2454300"/>
          </a:xfrm>
        </p:spPr>
        <p:txBody>
          <a:bodyPr>
            <a:normAutofit/>
          </a:bodyPr>
          <a:lstStyle/>
          <a:p>
            <a:r>
              <a:rPr lang="en-US" sz="1700" dirty="0">
                <a:solidFill>
                  <a:schemeClr val="bg1">
                    <a:lumMod val="85000"/>
                    <a:alpha val="80000"/>
                  </a:schemeClr>
                </a:solidFill>
              </a:rPr>
              <a:t>Posts were extracted from Instagram</a:t>
            </a:r>
          </a:p>
          <a:p>
            <a:r>
              <a:rPr lang="en-US" sz="1700" dirty="0">
                <a:solidFill>
                  <a:schemeClr val="bg1">
                    <a:lumMod val="85000"/>
                    <a:alpha val="80000"/>
                  </a:schemeClr>
                </a:solidFill>
              </a:rPr>
              <a:t>4K Stogram – collection of visual posts (Past 2 months)</a:t>
            </a:r>
          </a:p>
          <a:p>
            <a:pPr lvl="1"/>
            <a:r>
              <a:rPr lang="en-US" sz="1700" dirty="0">
                <a:solidFill>
                  <a:schemeClr val="bg1">
                    <a:lumMod val="85000"/>
                    <a:alpha val="80000"/>
                  </a:schemeClr>
                </a:solidFill>
              </a:rPr>
              <a:t>489 images downloaded</a:t>
            </a:r>
          </a:p>
          <a:p>
            <a:r>
              <a:rPr lang="en-US" sz="1700" dirty="0">
                <a:solidFill>
                  <a:schemeClr val="bg1">
                    <a:lumMod val="85000"/>
                    <a:alpha val="80000"/>
                  </a:schemeClr>
                </a:solidFill>
              </a:rPr>
              <a:t>Infegy – collection of posts (Past 2 months)</a:t>
            </a:r>
          </a:p>
          <a:p>
            <a:pPr lvl="1"/>
            <a:r>
              <a:rPr lang="en-US" sz="1700" dirty="0">
                <a:solidFill>
                  <a:schemeClr val="bg1">
                    <a:lumMod val="85000"/>
                    <a:alpha val="80000"/>
                  </a:schemeClr>
                </a:solidFill>
              </a:rPr>
              <a:t>338 total posts extracted onto a spreadsheet (letter, sentiment, wordcount)</a:t>
            </a:r>
          </a:p>
        </p:txBody>
      </p:sp>
      <p:grpSp>
        <p:nvGrpSpPr>
          <p:cNvPr id="20" name="Group 19">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21" name="Group 20">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25" name="Freeform: Shape 24">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Shape 25">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2" name="Group 21">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23" name="Freeform: Shape 22">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pic>
        <p:nvPicPr>
          <p:cNvPr id="8" name="Picture 7" descr="A screenshot of a video&#10;&#10;Description automatically generated">
            <a:extLst>
              <a:ext uri="{FF2B5EF4-FFF2-40B4-BE49-F238E27FC236}">
                <a16:creationId xmlns:a16="http://schemas.microsoft.com/office/drawing/2014/main" id="{849B4497-5BD8-FA31-39FA-4187B7525B2F}"/>
              </a:ext>
            </a:extLst>
          </p:cNvPr>
          <p:cNvPicPr>
            <a:picLocks noChangeAspect="1"/>
          </p:cNvPicPr>
          <p:nvPr/>
        </p:nvPicPr>
        <p:blipFill>
          <a:blip r:embed="rId4"/>
          <a:stretch>
            <a:fillRect/>
          </a:stretch>
        </p:blipFill>
        <p:spPr>
          <a:xfrm>
            <a:off x="6273114" y="997995"/>
            <a:ext cx="4906746" cy="3140316"/>
          </a:xfrm>
          <a:prstGeom prst="rect">
            <a:avLst/>
          </a:prstGeom>
        </p:spPr>
      </p:pic>
    </p:spTree>
    <p:extLst>
      <p:ext uri="{BB962C8B-B14F-4D97-AF65-F5344CB8AC3E}">
        <p14:creationId xmlns:p14="http://schemas.microsoft.com/office/powerpoint/2010/main" val="2552205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 name="Title 1">
            <a:extLst>
              <a:ext uri="{FF2B5EF4-FFF2-40B4-BE49-F238E27FC236}">
                <a16:creationId xmlns:a16="http://schemas.microsoft.com/office/drawing/2014/main" id="{659E8A50-FAFC-2F55-21E1-D873FFDA2412}"/>
              </a:ext>
            </a:extLst>
          </p:cNvPr>
          <p:cNvSpPr>
            <a:spLocks noGrp="1"/>
          </p:cNvSpPr>
          <p:nvPr>
            <p:ph type="title"/>
          </p:nvPr>
        </p:nvSpPr>
        <p:spPr>
          <a:xfrm>
            <a:off x="1102367" y="1264801"/>
            <a:ext cx="4114571" cy="4296387"/>
          </a:xfrm>
        </p:spPr>
        <p:txBody>
          <a:bodyPr>
            <a:normAutofit/>
          </a:bodyPr>
          <a:lstStyle/>
          <a:p>
            <a:pPr algn="ctr"/>
            <a:r>
              <a:rPr lang="en-US" dirty="0">
                <a:solidFill>
                  <a:schemeClr val="bg1"/>
                </a:solidFill>
              </a:rPr>
              <a:t>Methods – Computational Visual Analysis</a:t>
            </a:r>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 name="Content Placeholder 2">
            <a:extLst>
              <a:ext uri="{FF2B5EF4-FFF2-40B4-BE49-F238E27FC236}">
                <a16:creationId xmlns:a16="http://schemas.microsoft.com/office/drawing/2014/main" id="{ED62899F-457A-EEBC-6E2B-18B4C518D25D}"/>
              </a:ext>
            </a:extLst>
          </p:cNvPr>
          <p:cNvSpPr>
            <a:spLocks noGrp="1"/>
          </p:cNvSpPr>
          <p:nvPr>
            <p:ph idx="1"/>
          </p:nvPr>
        </p:nvSpPr>
        <p:spPr>
          <a:xfrm>
            <a:off x="5903844" y="1345827"/>
            <a:ext cx="5548198" cy="4351338"/>
          </a:xfrm>
        </p:spPr>
        <p:txBody>
          <a:bodyPr>
            <a:normAutofit/>
          </a:bodyPr>
          <a:lstStyle/>
          <a:p>
            <a:r>
              <a:rPr lang="en-US" dirty="0">
                <a:solidFill>
                  <a:schemeClr val="bg1">
                    <a:lumMod val="85000"/>
                  </a:schemeClr>
                </a:solidFill>
              </a:rPr>
              <a:t>Using the downloaded images, I was able to use google colab to run programs for:</a:t>
            </a:r>
          </a:p>
          <a:p>
            <a:pPr lvl="1"/>
            <a:r>
              <a:rPr lang="en-US" dirty="0">
                <a:solidFill>
                  <a:schemeClr val="bg1">
                    <a:lumMod val="85000"/>
                  </a:schemeClr>
                </a:solidFill>
              </a:rPr>
              <a:t>Face++ face detection and analysis to uncover characteristics and attributes (number of faces, gender, age, and emotion) of the images</a:t>
            </a:r>
          </a:p>
          <a:p>
            <a:pPr lvl="1"/>
            <a:r>
              <a:rPr lang="en-US" dirty="0">
                <a:solidFill>
                  <a:schemeClr val="bg1">
                    <a:lumMod val="85000"/>
                  </a:schemeClr>
                </a:solidFill>
              </a:rPr>
              <a:t>Aesthetic analysis to derive the HSV (Hue, Saturation, and Value) of the images</a:t>
            </a:r>
          </a:p>
          <a:p>
            <a:pPr lvl="1"/>
            <a:r>
              <a:rPr lang="en-US" dirty="0">
                <a:solidFill>
                  <a:schemeClr val="bg1">
                    <a:lumMod val="85000"/>
                  </a:schemeClr>
                </a:solidFill>
              </a:rPr>
              <a:t>Image Clustering </a:t>
            </a:r>
          </a:p>
          <a:p>
            <a:pPr lvl="2"/>
            <a:endParaRPr lang="en-US" dirty="0">
              <a:solidFill>
                <a:schemeClr val="bg1">
                  <a:lumMod val="85000"/>
                </a:schemeClr>
              </a:solidFill>
            </a:endParaRPr>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706507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572FF9B-EFEC-B793-17A8-A301726FC580}"/>
              </a:ext>
            </a:extLst>
          </p:cNvPr>
          <p:cNvSpPr>
            <a:spLocks noGrp="1"/>
          </p:cNvSpPr>
          <p:nvPr>
            <p:ph type="title"/>
          </p:nvPr>
        </p:nvSpPr>
        <p:spPr>
          <a:xfrm>
            <a:off x="426245" y="1123916"/>
            <a:ext cx="5243511" cy="1323439"/>
          </a:xfrm>
        </p:spPr>
        <p:txBody>
          <a:bodyPr anchor="t">
            <a:normAutofit fontScale="90000"/>
          </a:bodyPr>
          <a:lstStyle/>
          <a:p>
            <a:pPr algn="ctr"/>
            <a:r>
              <a:rPr lang="en-US" sz="3600" dirty="0">
                <a:solidFill>
                  <a:schemeClr val="bg1"/>
                </a:solidFill>
              </a:rPr>
              <a:t>Findings &amp; Dataset Descriptions – Face++ &amp; Aesthetic Results</a:t>
            </a:r>
            <a:endParaRPr lang="en-US" sz="3400" dirty="0">
              <a:solidFill>
                <a:schemeClr val="bg1"/>
              </a:solidFill>
            </a:endParaRPr>
          </a:p>
        </p:txBody>
      </p:sp>
      <p:sp>
        <p:nvSpPr>
          <p:cNvPr id="3" name="Content Placeholder 2">
            <a:extLst>
              <a:ext uri="{FF2B5EF4-FFF2-40B4-BE49-F238E27FC236}">
                <a16:creationId xmlns:a16="http://schemas.microsoft.com/office/drawing/2014/main" id="{7B2D4C6A-E999-7FC0-E531-453A9B4D89E6}"/>
              </a:ext>
            </a:extLst>
          </p:cNvPr>
          <p:cNvSpPr>
            <a:spLocks noGrp="1"/>
          </p:cNvSpPr>
          <p:nvPr>
            <p:ph idx="1"/>
          </p:nvPr>
        </p:nvSpPr>
        <p:spPr>
          <a:xfrm>
            <a:off x="828674" y="3094668"/>
            <a:ext cx="4391024" cy="2454300"/>
          </a:xfrm>
        </p:spPr>
        <p:txBody>
          <a:bodyPr>
            <a:normAutofit lnSpcReduction="10000"/>
          </a:bodyPr>
          <a:lstStyle/>
          <a:p>
            <a:r>
              <a:rPr lang="en-US" sz="2000" dirty="0">
                <a:solidFill>
                  <a:schemeClr val="bg1">
                    <a:lumMod val="85000"/>
                  </a:schemeClr>
                </a:solidFill>
              </a:rPr>
              <a:t>Face++ Results – 489 images</a:t>
            </a:r>
          </a:p>
          <a:p>
            <a:pPr lvl="1"/>
            <a:r>
              <a:rPr lang="en-US" sz="1600" dirty="0">
                <a:solidFill>
                  <a:schemeClr val="bg1">
                    <a:lumMod val="85000"/>
                  </a:schemeClr>
                </a:solidFill>
              </a:rPr>
              <a:t>Total number of faces: 449</a:t>
            </a:r>
          </a:p>
          <a:p>
            <a:pPr lvl="1"/>
            <a:r>
              <a:rPr lang="en-US" sz="1600" dirty="0">
                <a:solidFill>
                  <a:schemeClr val="bg1">
                    <a:lumMod val="85000"/>
                  </a:schemeClr>
                </a:solidFill>
              </a:rPr>
              <a:t>Average Age: 41.2</a:t>
            </a:r>
          </a:p>
          <a:p>
            <a:pPr lvl="1"/>
            <a:r>
              <a:rPr lang="en-US" sz="1600" dirty="0">
                <a:solidFill>
                  <a:schemeClr val="bg1">
                    <a:lumMod val="85000"/>
                  </a:schemeClr>
                </a:solidFill>
              </a:rPr>
              <a:t>Male: 259, Female: 190</a:t>
            </a:r>
          </a:p>
          <a:p>
            <a:r>
              <a:rPr lang="en-US" sz="2000" dirty="0">
                <a:solidFill>
                  <a:schemeClr val="bg1">
                    <a:lumMod val="85000"/>
                  </a:schemeClr>
                </a:solidFill>
              </a:rPr>
              <a:t>Aesthetic Results – 489 images</a:t>
            </a:r>
          </a:p>
          <a:p>
            <a:pPr lvl="1"/>
            <a:r>
              <a:rPr lang="en-US" sz="1600" dirty="0">
                <a:solidFill>
                  <a:schemeClr val="bg1">
                    <a:lumMod val="85000"/>
                  </a:schemeClr>
                </a:solidFill>
              </a:rPr>
              <a:t>Average Hue: 56.5</a:t>
            </a:r>
          </a:p>
          <a:p>
            <a:pPr lvl="1"/>
            <a:r>
              <a:rPr lang="en-US" sz="1600" dirty="0">
                <a:solidFill>
                  <a:schemeClr val="bg1">
                    <a:lumMod val="85000"/>
                  </a:schemeClr>
                </a:solidFill>
              </a:rPr>
              <a:t>Average Saturation: 84.2</a:t>
            </a:r>
          </a:p>
          <a:p>
            <a:pPr lvl="1"/>
            <a:r>
              <a:rPr lang="en-US" sz="1600" dirty="0">
                <a:solidFill>
                  <a:schemeClr val="bg1">
                    <a:lumMod val="85000"/>
                  </a:schemeClr>
                </a:solidFill>
              </a:rPr>
              <a:t>Average Value: 115.3</a:t>
            </a:r>
          </a:p>
        </p:txBody>
      </p:sp>
      <p:grpSp>
        <p:nvGrpSpPr>
          <p:cNvPr id="20" name="Group 19">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21" name="Group 20">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25" name="Freeform: Shape 24">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Shape 25">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2" name="Group 21">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23" name="Freeform: Shape 22">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graphicFrame>
        <p:nvGraphicFramePr>
          <p:cNvPr id="6" name="Chart 5">
            <a:extLst>
              <a:ext uri="{FF2B5EF4-FFF2-40B4-BE49-F238E27FC236}">
                <a16:creationId xmlns:a16="http://schemas.microsoft.com/office/drawing/2014/main" id="{4DDD56A6-4FC9-150D-AEB4-BB61720A5FC7}"/>
              </a:ext>
            </a:extLst>
          </p:cNvPr>
          <p:cNvGraphicFramePr>
            <a:graphicFrameLocks/>
          </p:cNvGraphicFramePr>
          <p:nvPr>
            <p:extLst>
              <p:ext uri="{D42A27DB-BD31-4B8C-83A1-F6EECF244321}">
                <p14:modId xmlns:p14="http://schemas.microsoft.com/office/powerpoint/2010/main" val="691977396"/>
              </p:ext>
            </p:extLst>
          </p:nvPr>
        </p:nvGraphicFramePr>
        <p:xfrm>
          <a:off x="6072186" y="899810"/>
          <a:ext cx="6119813" cy="397698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226650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572FF9B-EFEC-B793-17A8-A301726FC580}"/>
              </a:ext>
            </a:extLst>
          </p:cNvPr>
          <p:cNvSpPr>
            <a:spLocks noGrp="1"/>
          </p:cNvSpPr>
          <p:nvPr>
            <p:ph type="title"/>
          </p:nvPr>
        </p:nvSpPr>
        <p:spPr>
          <a:xfrm>
            <a:off x="835024" y="1309032"/>
            <a:ext cx="4837409" cy="1323439"/>
          </a:xfrm>
        </p:spPr>
        <p:txBody>
          <a:bodyPr anchor="t">
            <a:normAutofit/>
          </a:bodyPr>
          <a:lstStyle/>
          <a:p>
            <a:pPr algn="ctr"/>
            <a:r>
              <a:rPr lang="en-US" sz="3600" dirty="0">
                <a:solidFill>
                  <a:schemeClr val="bg1"/>
                </a:solidFill>
              </a:rPr>
              <a:t>Methods – Image Clustering</a:t>
            </a:r>
            <a:endParaRPr lang="en-US" sz="3400" dirty="0">
              <a:solidFill>
                <a:schemeClr val="bg1"/>
              </a:solidFill>
            </a:endParaRPr>
          </a:p>
        </p:txBody>
      </p:sp>
      <p:sp>
        <p:nvSpPr>
          <p:cNvPr id="3" name="Content Placeholder 2">
            <a:extLst>
              <a:ext uri="{FF2B5EF4-FFF2-40B4-BE49-F238E27FC236}">
                <a16:creationId xmlns:a16="http://schemas.microsoft.com/office/drawing/2014/main" id="{7B2D4C6A-E999-7FC0-E531-453A9B4D89E6}"/>
              </a:ext>
            </a:extLst>
          </p:cNvPr>
          <p:cNvSpPr>
            <a:spLocks noGrp="1"/>
          </p:cNvSpPr>
          <p:nvPr>
            <p:ph idx="1"/>
          </p:nvPr>
        </p:nvSpPr>
        <p:spPr>
          <a:xfrm>
            <a:off x="579140" y="2632471"/>
            <a:ext cx="4987628" cy="2916497"/>
          </a:xfrm>
        </p:spPr>
        <p:txBody>
          <a:bodyPr>
            <a:normAutofit/>
          </a:bodyPr>
          <a:lstStyle/>
          <a:p>
            <a:pPr lvl="1"/>
            <a:r>
              <a:rPr lang="en-US" sz="1800" dirty="0">
                <a:solidFill>
                  <a:schemeClr val="bg1">
                    <a:lumMod val="85000"/>
                  </a:schemeClr>
                </a:solidFill>
              </a:rPr>
              <a:t>Using Google Colab:</a:t>
            </a:r>
          </a:p>
          <a:p>
            <a:pPr lvl="2"/>
            <a:r>
              <a:rPr lang="en-US" sz="1500" dirty="0">
                <a:solidFill>
                  <a:schemeClr val="bg1">
                    <a:lumMod val="85000"/>
                  </a:schemeClr>
                </a:solidFill>
              </a:rPr>
              <a:t>Performed a feature extraction using a pretrained model</a:t>
            </a:r>
          </a:p>
          <a:p>
            <a:pPr lvl="2"/>
            <a:r>
              <a:rPr lang="en-US" sz="1500" dirty="0">
                <a:solidFill>
                  <a:schemeClr val="bg1">
                    <a:lumMod val="85000"/>
                  </a:schemeClr>
                </a:solidFill>
              </a:rPr>
              <a:t>Conduct Principal Component Analysis on the extracted features</a:t>
            </a:r>
          </a:p>
          <a:p>
            <a:pPr lvl="2"/>
            <a:r>
              <a:rPr lang="en-US" sz="1500" dirty="0">
                <a:solidFill>
                  <a:schemeClr val="bg1">
                    <a:lumMod val="85000"/>
                  </a:schemeClr>
                </a:solidFill>
              </a:rPr>
              <a:t>Run K-Means clustering</a:t>
            </a:r>
          </a:p>
          <a:p>
            <a:pPr lvl="2"/>
            <a:r>
              <a:rPr lang="en-US" sz="1500" dirty="0">
                <a:solidFill>
                  <a:schemeClr val="bg1">
                    <a:lumMod val="85000"/>
                  </a:schemeClr>
                </a:solidFill>
              </a:rPr>
              <a:t>Randomly select images from each cluster to inspect themes</a:t>
            </a:r>
          </a:p>
          <a:p>
            <a:pPr lvl="2"/>
            <a:r>
              <a:rPr lang="en-US" sz="1500" dirty="0">
                <a:solidFill>
                  <a:schemeClr val="bg1">
                    <a:lumMod val="85000"/>
                  </a:schemeClr>
                </a:solidFill>
              </a:rPr>
              <a:t>Visualized these random selections in a grid</a:t>
            </a:r>
          </a:p>
          <a:p>
            <a:endParaRPr lang="en-US" sz="2000" dirty="0">
              <a:solidFill>
                <a:schemeClr val="bg1">
                  <a:lumMod val="85000"/>
                </a:schemeClr>
              </a:solidFill>
            </a:endParaRPr>
          </a:p>
          <a:p>
            <a:endParaRPr lang="en-US" sz="1600" dirty="0">
              <a:solidFill>
                <a:schemeClr val="bg1">
                  <a:lumMod val="85000"/>
                </a:schemeClr>
              </a:solidFill>
            </a:endParaRPr>
          </a:p>
        </p:txBody>
      </p:sp>
      <p:grpSp>
        <p:nvGrpSpPr>
          <p:cNvPr id="20" name="Group 19">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21" name="Group 20">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25" name="Freeform: Shape 24">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Shape 25">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2" name="Group 21">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23" name="Freeform: Shape 22">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graphicFrame>
        <p:nvGraphicFramePr>
          <p:cNvPr id="6" name="Chart 5">
            <a:extLst>
              <a:ext uri="{FF2B5EF4-FFF2-40B4-BE49-F238E27FC236}">
                <a16:creationId xmlns:a16="http://schemas.microsoft.com/office/drawing/2014/main" id="{4DDD56A6-4FC9-150D-AEB4-BB61720A5FC7}"/>
              </a:ext>
            </a:extLst>
          </p:cNvPr>
          <p:cNvGraphicFramePr>
            <a:graphicFrameLocks/>
          </p:cNvGraphicFramePr>
          <p:nvPr/>
        </p:nvGraphicFramePr>
        <p:xfrm>
          <a:off x="6072186" y="899810"/>
          <a:ext cx="6119813" cy="3976989"/>
        </p:xfrm>
        <a:graphic>
          <a:graphicData uri="http://schemas.openxmlformats.org/drawingml/2006/chart">
            <c:chart xmlns:c="http://schemas.openxmlformats.org/drawingml/2006/chart" xmlns:r="http://schemas.openxmlformats.org/officeDocument/2006/relationships" r:id="rId4"/>
          </a:graphicData>
        </a:graphic>
      </p:graphicFrame>
      <p:pic>
        <p:nvPicPr>
          <p:cNvPr id="8" name="Picture 7" descr="A collage of images&#10;&#10;Description automatically generated">
            <a:extLst>
              <a:ext uri="{FF2B5EF4-FFF2-40B4-BE49-F238E27FC236}">
                <a16:creationId xmlns:a16="http://schemas.microsoft.com/office/drawing/2014/main" id="{9E51C7A3-EADC-C121-E935-2F51C1AECE06}"/>
              </a:ext>
            </a:extLst>
          </p:cNvPr>
          <p:cNvPicPr>
            <a:picLocks noChangeAspect="1"/>
          </p:cNvPicPr>
          <p:nvPr/>
        </p:nvPicPr>
        <p:blipFill>
          <a:blip r:embed="rId5"/>
          <a:stretch>
            <a:fillRect/>
          </a:stretch>
        </p:blipFill>
        <p:spPr>
          <a:xfrm>
            <a:off x="6351882" y="1123915"/>
            <a:ext cx="4749210" cy="3014395"/>
          </a:xfrm>
          <a:prstGeom prst="rect">
            <a:avLst/>
          </a:prstGeom>
        </p:spPr>
      </p:pic>
    </p:spTree>
    <p:extLst>
      <p:ext uri="{BB962C8B-B14F-4D97-AF65-F5344CB8AC3E}">
        <p14:creationId xmlns:p14="http://schemas.microsoft.com/office/powerpoint/2010/main" val="3385738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572FF9B-EFEC-B793-17A8-A301726FC580}"/>
              </a:ext>
            </a:extLst>
          </p:cNvPr>
          <p:cNvSpPr>
            <a:spLocks noGrp="1"/>
          </p:cNvSpPr>
          <p:nvPr>
            <p:ph type="title"/>
          </p:nvPr>
        </p:nvSpPr>
        <p:spPr>
          <a:xfrm>
            <a:off x="426245" y="1123916"/>
            <a:ext cx="5243511" cy="1323439"/>
          </a:xfrm>
        </p:spPr>
        <p:txBody>
          <a:bodyPr anchor="t">
            <a:normAutofit fontScale="90000"/>
          </a:bodyPr>
          <a:lstStyle/>
          <a:p>
            <a:pPr algn="ctr"/>
            <a:r>
              <a:rPr lang="en-US" sz="3600" dirty="0">
                <a:solidFill>
                  <a:schemeClr val="bg1"/>
                </a:solidFill>
              </a:rPr>
              <a:t>Findings &amp; Dataset Descriptions – Image Clustering</a:t>
            </a:r>
            <a:endParaRPr lang="en-US" sz="3400" dirty="0">
              <a:solidFill>
                <a:schemeClr val="bg1"/>
              </a:solidFill>
            </a:endParaRPr>
          </a:p>
        </p:txBody>
      </p:sp>
      <p:sp>
        <p:nvSpPr>
          <p:cNvPr id="3" name="Content Placeholder 2">
            <a:extLst>
              <a:ext uri="{FF2B5EF4-FFF2-40B4-BE49-F238E27FC236}">
                <a16:creationId xmlns:a16="http://schemas.microsoft.com/office/drawing/2014/main" id="{7B2D4C6A-E999-7FC0-E531-453A9B4D89E6}"/>
              </a:ext>
            </a:extLst>
          </p:cNvPr>
          <p:cNvSpPr>
            <a:spLocks noGrp="1"/>
          </p:cNvSpPr>
          <p:nvPr>
            <p:ph idx="1"/>
          </p:nvPr>
        </p:nvSpPr>
        <p:spPr>
          <a:xfrm>
            <a:off x="828674" y="3094668"/>
            <a:ext cx="4391024" cy="2454300"/>
          </a:xfrm>
        </p:spPr>
        <p:txBody>
          <a:bodyPr>
            <a:normAutofit/>
          </a:bodyPr>
          <a:lstStyle/>
          <a:p>
            <a:r>
              <a:rPr lang="en-US" sz="2000" dirty="0">
                <a:solidFill>
                  <a:schemeClr val="bg1">
                    <a:lumMod val="85000"/>
                  </a:schemeClr>
                </a:solidFill>
              </a:rPr>
              <a:t>The pretrained Model returned 5-10 cluster solutions (grouping)</a:t>
            </a:r>
          </a:p>
          <a:p>
            <a:pPr lvl="1"/>
            <a:r>
              <a:rPr lang="en-US" sz="1600" dirty="0">
                <a:solidFill>
                  <a:schemeClr val="bg1">
                    <a:lumMod val="85000"/>
                  </a:schemeClr>
                </a:solidFill>
              </a:rPr>
              <a:t>Used cluster solutions datasets to evaluate the distribution of images within each of the cluster solutions</a:t>
            </a:r>
          </a:p>
          <a:p>
            <a:r>
              <a:rPr lang="en-US" sz="2000" dirty="0">
                <a:solidFill>
                  <a:schemeClr val="bg1">
                    <a:lumMod val="85000"/>
                  </a:schemeClr>
                </a:solidFill>
              </a:rPr>
              <a:t>The 5-cluster solution had a more even distribution compared to the other solutions</a:t>
            </a:r>
          </a:p>
          <a:p>
            <a:endParaRPr lang="en-US" sz="1600" dirty="0">
              <a:solidFill>
                <a:schemeClr val="bg1">
                  <a:lumMod val="85000"/>
                </a:schemeClr>
              </a:solidFill>
            </a:endParaRPr>
          </a:p>
        </p:txBody>
      </p:sp>
      <p:grpSp>
        <p:nvGrpSpPr>
          <p:cNvPr id="20" name="Group 19">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21" name="Group 20">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25" name="Freeform: Shape 24">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Shape 25">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2" name="Group 21">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23" name="Freeform: Shape 22">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graphicFrame>
        <p:nvGraphicFramePr>
          <p:cNvPr id="6" name="Chart 5">
            <a:extLst>
              <a:ext uri="{FF2B5EF4-FFF2-40B4-BE49-F238E27FC236}">
                <a16:creationId xmlns:a16="http://schemas.microsoft.com/office/drawing/2014/main" id="{4DDD56A6-4FC9-150D-AEB4-BB61720A5FC7}"/>
              </a:ext>
            </a:extLst>
          </p:cNvPr>
          <p:cNvGraphicFramePr>
            <a:graphicFrameLocks/>
          </p:cNvGraphicFramePr>
          <p:nvPr/>
        </p:nvGraphicFramePr>
        <p:xfrm>
          <a:off x="6072186" y="899810"/>
          <a:ext cx="6119813" cy="397698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Chart 3">
            <a:extLst>
              <a:ext uri="{FF2B5EF4-FFF2-40B4-BE49-F238E27FC236}">
                <a16:creationId xmlns:a16="http://schemas.microsoft.com/office/drawing/2014/main" id="{E18D773A-55B6-29A0-0501-E8D8E754CBF9}"/>
              </a:ext>
            </a:extLst>
          </p:cNvPr>
          <p:cNvGraphicFramePr>
            <a:graphicFrameLocks/>
          </p:cNvGraphicFramePr>
          <p:nvPr>
            <p:extLst>
              <p:ext uri="{D42A27DB-BD31-4B8C-83A1-F6EECF244321}">
                <p14:modId xmlns:p14="http://schemas.microsoft.com/office/powerpoint/2010/main" val="3727571585"/>
              </p:ext>
            </p:extLst>
          </p:nvPr>
        </p:nvGraphicFramePr>
        <p:xfrm>
          <a:off x="6099171" y="913440"/>
          <a:ext cx="5660233" cy="345536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290427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3043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collage of images&#10;&#10;Description automatically generated">
            <a:extLst>
              <a:ext uri="{FF2B5EF4-FFF2-40B4-BE49-F238E27FC236}">
                <a16:creationId xmlns:a16="http://schemas.microsoft.com/office/drawing/2014/main" id="{12F9C9C4-F66E-7E6C-BD45-E2F4B0DE50EA}"/>
              </a:ext>
            </a:extLst>
          </p:cNvPr>
          <p:cNvPicPr>
            <a:picLocks noGrp="1" noChangeAspect="1"/>
          </p:cNvPicPr>
          <p:nvPr>
            <p:ph idx="1"/>
          </p:nvPr>
        </p:nvPicPr>
        <p:blipFill>
          <a:blip r:embed="rId3"/>
          <a:stretch>
            <a:fillRect/>
          </a:stretch>
        </p:blipFill>
        <p:spPr>
          <a:xfrm>
            <a:off x="-1" y="0"/>
            <a:ext cx="12193109" cy="6828088"/>
          </a:xfrm>
          <a:prstGeom prst="rect">
            <a:avLst/>
          </a:prstGeom>
        </p:spPr>
      </p:pic>
      <p:sp>
        <p:nvSpPr>
          <p:cNvPr id="6" name="TextBox 5">
            <a:extLst>
              <a:ext uri="{FF2B5EF4-FFF2-40B4-BE49-F238E27FC236}">
                <a16:creationId xmlns:a16="http://schemas.microsoft.com/office/drawing/2014/main" id="{96914F27-EAA9-4CC8-9F56-AD62BE050397}"/>
              </a:ext>
            </a:extLst>
          </p:cNvPr>
          <p:cNvSpPr txBox="1"/>
          <p:nvPr/>
        </p:nvSpPr>
        <p:spPr>
          <a:xfrm>
            <a:off x="0" y="2632468"/>
            <a:ext cx="2107223" cy="369332"/>
          </a:xfrm>
          <a:prstGeom prst="rect">
            <a:avLst/>
          </a:prstGeom>
          <a:noFill/>
        </p:spPr>
        <p:txBody>
          <a:bodyPr wrap="square" rtlCol="0">
            <a:spAutoFit/>
          </a:bodyPr>
          <a:lstStyle/>
          <a:p>
            <a:r>
              <a:rPr lang="en-US" dirty="0"/>
              <a:t>Wild Encounters</a:t>
            </a:r>
          </a:p>
        </p:txBody>
      </p:sp>
      <p:sp>
        <p:nvSpPr>
          <p:cNvPr id="7" name="TextBox 6">
            <a:extLst>
              <a:ext uri="{FF2B5EF4-FFF2-40B4-BE49-F238E27FC236}">
                <a16:creationId xmlns:a16="http://schemas.microsoft.com/office/drawing/2014/main" id="{B5730356-65B7-26D0-2D40-2EF1B24C9EAB}"/>
              </a:ext>
            </a:extLst>
          </p:cNvPr>
          <p:cNvSpPr txBox="1"/>
          <p:nvPr/>
        </p:nvSpPr>
        <p:spPr>
          <a:xfrm>
            <a:off x="0" y="1316234"/>
            <a:ext cx="2848761" cy="369332"/>
          </a:xfrm>
          <a:prstGeom prst="rect">
            <a:avLst/>
          </a:prstGeom>
          <a:noFill/>
        </p:spPr>
        <p:txBody>
          <a:bodyPr wrap="square" rtlCol="0">
            <a:spAutoFit/>
          </a:bodyPr>
          <a:lstStyle/>
          <a:p>
            <a:r>
              <a:rPr lang="en-US" dirty="0"/>
              <a:t>Geographical Differences</a:t>
            </a:r>
          </a:p>
        </p:txBody>
      </p:sp>
      <p:sp>
        <p:nvSpPr>
          <p:cNvPr id="8" name="TextBox 7">
            <a:extLst>
              <a:ext uri="{FF2B5EF4-FFF2-40B4-BE49-F238E27FC236}">
                <a16:creationId xmlns:a16="http://schemas.microsoft.com/office/drawing/2014/main" id="{CE14240B-ABF5-18FF-2C85-DD0A66633DAB}"/>
              </a:ext>
            </a:extLst>
          </p:cNvPr>
          <p:cNvSpPr txBox="1"/>
          <p:nvPr/>
        </p:nvSpPr>
        <p:spPr>
          <a:xfrm>
            <a:off x="-2" y="4014198"/>
            <a:ext cx="2107223" cy="369332"/>
          </a:xfrm>
          <a:prstGeom prst="rect">
            <a:avLst/>
          </a:prstGeom>
          <a:noFill/>
        </p:spPr>
        <p:txBody>
          <a:bodyPr wrap="square" rtlCol="0">
            <a:spAutoFit/>
          </a:bodyPr>
          <a:lstStyle/>
          <a:p>
            <a:r>
              <a:rPr lang="en-US" dirty="0"/>
              <a:t>Colorful Cultures</a:t>
            </a:r>
          </a:p>
        </p:txBody>
      </p:sp>
      <p:sp>
        <p:nvSpPr>
          <p:cNvPr id="11" name="TextBox 10">
            <a:extLst>
              <a:ext uri="{FF2B5EF4-FFF2-40B4-BE49-F238E27FC236}">
                <a16:creationId xmlns:a16="http://schemas.microsoft.com/office/drawing/2014/main" id="{602E505B-71B9-A8FA-563C-B63D389C81F7}"/>
              </a:ext>
            </a:extLst>
          </p:cNvPr>
          <p:cNvSpPr txBox="1"/>
          <p:nvPr/>
        </p:nvSpPr>
        <p:spPr>
          <a:xfrm>
            <a:off x="0" y="5395928"/>
            <a:ext cx="3114502" cy="369332"/>
          </a:xfrm>
          <a:prstGeom prst="rect">
            <a:avLst/>
          </a:prstGeom>
          <a:noFill/>
        </p:spPr>
        <p:txBody>
          <a:bodyPr wrap="square" rtlCol="0">
            <a:spAutoFit/>
          </a:bodyPr>
          <a:lstStyle/>
          <a:p>
            <a:r>
              <a:rPr lang="en-US" dirty="0"/>
              <a:t>Public Figures in the Spotlight</a:t>
            </a:r>
          </a:p>
        </p:txBody>
      </p:sp>
      <p:sp>
        <p:nvSpPr>
          <p:cNvPr id="2" name="TextBox 1">
            <a:extLst>
              <a:ext uri="{FF2B5EF4-FFF2-40B4-BE49-F238E27FC236}">
                <a16:creationId xmlns:a16="http://schemas.microsoft.com/office/drawing/2014/main" id="{0B395C6A-14F5-528E-7C4D-2484470937B0}"/>
              </a:ext>
            </a:extLst>
          </p:cNvPr>
          <p:cNvSpPr txBox="1"/>
          <p:nvPr/>
        </p:nvSpPr>
        <p:spPr>
          <a:xfrm>
            <a:off x="0" y="-52263"/>
            <a:ext cx="2848761" cy="369332"/>
          </a:xfrm>
          <a:prstGeom prst="rect">
            <a:avLst/>
          </a:prstGeom>
          <a:noFill/>
        </p:spPr>
        <p:txBody>
          <a:bodyPr wrap="square" rtlCol="0">
            <a:spAutoFit/>
          </a:bodyPr>
          <a:lstStyle/>
          <a:p>
            <a:r>
              <a:rPr lang="en-US" dirty="0"/>
              <a:t>Global News</a:t>
            </a:r>
          </a:p>
        </p:txBody>
      </p:sp>
    </p:spTree>
    <p:extLst>
      <p:ext uri="{BB962C8B-B14F-4D97-AF65-F5344CB8AC3E}">
        <p14:creationId xmlns:p14="http://schemas.microsoft.com/office/powerpoint/2010/main" val="32552112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 name="Title 1">
            <a:extLst>
              <a:ext uri="{FF2B5EF4-FFF2-40B4-BE49-F238E27FC236}">
                <a16:creationId xmlns:a16="http://schemas.microsoft.com/office/drawing/2014/main" id="{659E8A50-FAFC-2F55-21E1-D873FFDA2412}"/>
              </a:ext>
            </a:extLst>
          </p:cNvPr>
          <p:cNvSpPr>
            <a:spLocks noGrp="1"/>
          </p:cNvSpPr>
          <p:nvPr>
            <p:ph type="title"/>
          </p:nvPr>
        </p:nvSpPr>
        <p:spPr>
          <a:xfrm>
            <a:off x="1102367" y="1264801"/>
            <a:ext cx="4114571" cy="4296387"/>
          </a:xfrm>
        </p:spPr>
        <p:txBody>
          <a:bodyPr>
            <a:normAutofit/>
          </a:bodyPr>
          <a:lstStyle/>
          <a:p>
            <a:pPr algn="ctr"/>
            <a:r>
              <a:rPr lang="en-US" dirty="0">
                <a:solidFill>
                  <a:schemeClr val="bg1"/>
                </a:solidFill>
              </a:rPr>
              <a:t>Methods – Topic Modeling</a:t>
            </a:r>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 name="Content Placeholder 2">
            <a:extLst>
              <a:ext uri="{FF2B5EF4-FFF2-40B4-BE49-F238E27FC236}">
                <a16:creationId xmlns:a16="http://schemas.microsoft.com/office/drawing/2014/main" id="{ED62899F-457A-EEBC-6E2B-18B4C518D25D}"/>
              </a:ext>
            </a:extLst>
          </p:cNvPr>
          <p:cNvSpPr>
            <a:spLocks noGrp="1"/>
          </p:cNvSpPr>
          <p:nvPr>
            <p:ph idx="1"/>
          </p:nvPr>
        </p:nvSpPr>
        <p:spPr>
          <a:xfrm>
            <a:off x="6234868" y="1345827"/>
            <a:ext cx="5217173" cy="4351338"/>
          </a:xfrm>
        </p:spPr>
        <p:txBody>
          <a:bodyPr>
            <a:normAutofit lnSpcReduction="10000"/>
          </a:bodyPr>
          <a:lstStyle/>
          <a:p>
            <a:r>
              <a:rPr lang="en-US" dirty="0">
                <a:solidFill>
                  <a:schemeClr val="bg1">
                    <a:lumMod val="85000"/>
                  </a:schemeClr>
                </a:solidFill>
              </a:rPr>
              <a:t>Used the excel file containing the extracted posts, I was able to:</a:t>
            </a:r>
          </a:p>
          <a:p>
            <a:pPr lvl="1"/>
            <a:r>
              <a:rPr lang="en-US" dirty="0">
                <a:solidFill>
                  <a:schemeClr val="bg1">
                    <a:lumMod val="85000"/>
                  </a:schemeClr>
                </a:solidFill>
              </a:rPr>
              <a:t>Analyze the documents and covariates(sentiment)</a:t>
            </a:r>
          </a:p>
          <a:p>
            <a:pPr lvl="1"/>
            <a:r>
              <a:rPr lang="en-US" dirty="0">
                <a:solidFill>
                  <a:schemeClr val="bg1">
                    <a:lumMod val="85000"/>
                  </a:schemeClr>
                </a:solidFill>
              </a:rPr>
              <a:t>Create plots to help make an informed decision on the optimal number of topics</a:t>
            </a:r>
          </a:p>
          <a:p>
            <a:pPr lvl="1"/>
            <a:r>
              <a:rPr lang="en-US" dirty="0">
                <a:solidFill>
                  <a:schemeClr val="bg1">
                    <a:lumMod val="85000"/>
                  </a:schemeClr>
                </a:solidFill>
              </a:rPr>
              <a:t>Build a model to create different datasets to help me further analyze the optimal number of topics created</a:t>
            </a:r>
          </a:p>
          <a:p>
            <a:pPr marL="0" indent="0">
              <a:buNone/>
            </a:pPr>
            <a:endParaRPr lang="en-US" dirty="0">
              <a:solidFill>
                <a:schemeClr val="bg1"/>
              </a:solidFill>
            </a:endParaRPr>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762960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 name="Title 1">
            <a:extLst>
              <a:ext uri="{FF2B5EF4-FFF2-40B4-BE49-F238E27FC236}">
                <a16:creationId xmlns:a16="http://schemas.microsoft.com/office/drawing/2014/main" id="{659E8A50-FAFC-2F55-21E1-D873FFDA2412}"/>
              </a:ext>
            </a:extLst>
          </p:cNvPr>
          <p:cNvSpPr>
            <a:spLocks noGrp="1"/>
          </p:cNvSpPr>
          <p:nvPr>
            <p:ph type="title"/>
          </p:nvPr>
        </p:nvSpPr>
        <p:spPr>
          <a:xfrm>
            <a:off x="144938" y="1280806"/>
            <a:ext cx="4114571" cy="4296387"/>
          </a:xfrm>
        </p:spPr>
        <p:txBody>
          <a:bodyPr>
            <a:normAutofit/>
          </a:bodyPr>
          <a:lstStyle/>
          <a:p>
            <a:pPr algn="ctr"/>
            <a:r>
              <a:rPr lang="en-US" sz="4400" dirty="0">
                <a:solidFill>
                  <a:schemeClr val="bg1"/>
                </a:solidFill>
              </a:rPr>
              <a:t>Findings &amp; Dataset Descriptions -  </a:t>
            </a:r>
            <a:r>
              <a:rPr lang="en-US" dirty="0">
                <a:solidFill>
                  <a:schemeClr val="bg1"/>
                </a:solidFill>
              </a:rPr>
              <a:t>Semantic &amp; Exclusivity</a:t>
            </a:r>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pic>
        <p:nvPicPr>
          <p:cNvPr id="7" name="Content Placeholder 4" descr="A graph with numbers and letters&#10;&#10;Description automatically generated">
            <a:extLst>
              <a:ext uri="{FF2B5EF4-FFF2-40B4-BE49-F238E27FC236}">
                <a16:creationId xmlns:a16="http://schemas.microsoft.com/office/drawing/2014/main" id="{5AA4367A-ACAE-E567-0F4C-98CAA0D53AEF}"/>
              </a:ext>
            </a:extLst>
          </p:cNvPr>
          <p:cNvPicPr>
            <a:picLocks noGrp="1" noChangeAspect="1"/>
          </p:cNvPicPr>
          <p:nvPr>
            <p:ph idx="1"/>
          </p:nvPr>
        </p:nvPicPr>
        <p:blipFill>
          <a:blip r:embed="rId3"/>
          <a:stretch>
            <a:fillRect/>
          </a:stretch>
        </p:blipFill>
        <p:spPr>
          <a:xfrm>
            <a:off x="4203019" y="660841"/>
            <a:ext cx="7847277" cy="5231518"/>
          </a:xfrm>
        </p:spPr>
      </p:pic>
      <p:sp>
        <p:nvSpPr>
          <p:cNvPr id="4" name="Connector 3">
            <a:extLst>
              <a:ext uri="{FF2B5EF4-FFF2-40B4-BE49-F238E27FC236}">
                <a16:creationId xmlns:a16="http://schemas.microsoft.com/office/drawing/2014/main" id="{057A7B77-826A-BC78-39EE-685F0DA9736F}"/>
              </a:ext>
            </a:extLst>
          </p:cNvPr>
          <p:cNvSpPr/>
          <p:nvPr/>
        </p:nvSpPr>
        <p:spPr>
          <a:xfrm>
            <a:off x="8216900" y="2286000"/>
            <a:ext cx="520700" cy="444500"/>
          </a:xfrm>
          <a:prstGeom prst="flowChartConnector">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19008815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576</TotalTime>
  <Words>1728</Words>
  <Application>Microsoft Macintosh PowerPoint</Application>
  <PresentationFormat>Widescreen</PresentationFormat>
  <Paragraphs>137</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Aptos</vt:lpstr>
      <vt:lpstr>Aptos Display</vt:lpstr>
      <vt:lpstr>Arial</vt:lpstr>
      <vt:lpstr>Arial Nova Cond</vt:lpstr>
      <vt:lpstr>Söhne</vt:lpstr>
      <vt:lpstr>Office Theme</vt:lpstr>
      <vt:lpstr>BBC News</vt:lpstr>
      <vt:lpstr>Data Source and Collection Procedures</vt:lpstr>
      <vt:lpstr>Methods – Computational Visual Analysis</vt:lpstr>
      <vt:lpstr>Findings &amp; Dataset Descriptions – Face++ &amp; Aesthetic Results</vt:lpstr>
      <vt:lpstr>Methods – Image Clustering</vt:lpstr>
      <vt:lpstr>Findings &amp; Dataset Descriptions – Image Clustering</vt:lpstr>
      <vt:lpstr>PowerPoint Presentation</vt:lpstr>
      <vt:lpstr>Methods – Topic Modeling</vt:lpstr>
      <vt:lpstr>Findings &amp; Dataset Descriptions -  Semantic &amp; Exclusivity</vt:lpstr>
      <vt:lpstr>Findings &amp; Dataset Descriptions - Topic Keywords</vt:lpstr>
      <vt:lpstr>PowerPoint Presentation</vt:lpstr>
      <vt:lpstr> Findings &amp; Dataset Descriptions - Effects</vt:lpstr>
      <vt:lpstr>Summary</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BBC News</dc:title>
  <dc:creator>Diego Deviez</dc:creator>
  <cp:lastModifiedBy>Diego Deviez</cp:lastModifiedBy>
  <cp:revision>9</cp:revision>
  <dcterms:created xsi:type="dcterms:W3CDTF">2024-04-15T21:38:09Z</dcterms:created>
  <dcterms:modified xsi:type="dcterms:W3CDTF">2024-04-17T02:02:29Z</dcterms:modified>
</cp:coreProperties>
</file>

<file path=docProps/thumbnail.jpeg>
</file>